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73" r:id="rId3"/>
    <p:sldId id="274" r:id="rId4"/>
    <p:sldId id="257" r:id="rId5"/>
    <p:sldId id="2080" r:id="rId6"/>
    <p:sldId id="2081" r:id="rId7"/>
    <p:sldId id="259" r:id="rId8"/>
    <p:sldId id="260" r:id="rId9"/>
    <p:sldId id="261" r:id="rId10"/>
    <p:sldId id="275" r:id="rId11"/>
    <p:sldId id="276" r:id="rId12"/>
    <p:sldId id="277" r:id="rId13"/>
    <p:sldId id="2083" r:id="rId14"/>
    <p:sldId id="278" r:id="rId15"/>
    <p:sldId id="279" r:id="rId16"/>
    <p:sldId id="280" r:id="rId17"/>
    <p:sldId id="2085" r:id="rId18"/>
    <p:sldId id="2086" r:id="rId19"/>
    <p:sldId id="282" r:id="rId20"/>
    <p:sldId id="283" r:id="rId21"/>
    <p:sldId id="2084" r:id="rId22"/>
    <p:sldId id="2082" r:id="rId23"/>
    <p:sldId id="2087" r:id="rId24"/>
    <p:sldId id="2089" r:id="rId25"/>
    <p:sldId id="2088" r:id="rId26"/>
    <p:sldId id="2091" r:id="rId27"/>
    <p:sldId id="2090" r:id="rId28"/>
    <p:sldId id="2092" r:id="rId29"/>
    <p:sldId id="2096" r:id="rId30"/>
    <p:sldId id="2094" r:id="rId31"/>
    <p:sldId id="2097" r:id="rId32"/>
    <p:sldId id="2098" r:id="rId33"/>
    <p:sldId id="2093" r:id="rId34"/>
    <p:sldId id="2099" r:id="rId35"/>
    <p:sldId id="2100" r:id="rId36"/>
    <p:sldId id="2103" r:id="rId37"/>
    <p:sldId id="2095" r:id="rId38"/>
    <p:sldId id="2101" r:id="rId39"/>
    <p:sldId id="2102" r:id="rId4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Açık Stil 2 - Vurgu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Açık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Tema Uygulanmış Stil 1 - Vurgu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7"/>
    <p:restoredTop sz="94643"/>
  </p:normalViewPr>
  <p:slideViewPr>
    <p:cSldViewPr snapToGrid="0">
      <p:cViewPr varScale="1">
        <p:scale>
          <a:sx n="69" d="100"/>
          <a:sy n="69" d="100"/>
        </p:scale>
        <p:origin x="60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60AF6D-49ED-40EA-B008-29E225E6945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A8E4D4-E321-454A-8698-0EF0834C58C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tr-TR" b="1" i="0" dirty="0">
              <a:latin typeface="Arial" panose="020B0604020202020204" pitchFamily="34" charset="0"/>
              <a:cs typeface="Arial" panose="020B0604020202020204" pitchFamily="34" charset="0"/>
            </a:rPr>
            <a:t>MMR oranını 2 kat artırdı (25.5% vs. 13.2%).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3D896B-B8EF-4D23-ADC2-FD5E71CA96C1}" type="parTrans" cxnId="{50A5F1A5-A369-4C24-B835-7E506D79EBD0}">
      <dgm:prSet/>
      <dgm:spPr/>
      <dgm:t>
        <a:bodyPr/>
        <a:lstStyle/>
        <a:p>
          <a:endParaRPr lang="en-US"/>
        </a:p>
      </dgm:t>
    </dgm:pt>
    <dgm:pt modelId="{6E8A7053-291F-44C6-9F5C-B533C6D7B9CB}" type="sibTrans" cxnId="{50A5F1A5-A369-4C24-B835-7E506D79EBD0}">
      <dgm:prSet/>
      <dgm:spPr/>
      <dgm:t>
        <a:bodyPr/>
        <a:lstStyle/>
        <a:p>
          <a:endParaRPr lang="en-US"/>
        </a:p>
      </dgm:t>
    </dgm:pt>
    <dgm:pt modelId="{37D28756-31D5-44EB-BE13-1614B9125D41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tr-TR" b="1" i="0" dirty="0">
              <a:latin typeface="Arial" panose="020B0604020202020204" pitchFamily="34" charset="0"/>
              <a:cs typeface="Arial" panose="020B0604020202020204" pitchFamily="34" charset="0"/>
            </a:rPr>
            <a:t>Özellikle T315I mutasyonlu hastalarda etkili (</a:t>
          </a:r>
          <a:r>
            <a:rPr lang="tr-TR" b="1" i="0" dirty="0" err="1">
              <a:latin typeface="Arial" panose="020B0604020202020204" pitchFamily="34" charset="0"/>
              <a:cs typeface="Arial" panose="020B0604020202020204" pitchFamily="34" charset="0"/>
            </a:rPr>
            <a:t>Bosutinib</a:t>
          </a:r>
          <a:r>
            <a:rPr lang="tr-TR" b="1" i="0" dirty="0">
              <a:latin typeface="Arial" panose="020B0604020202020204" pitchFamily="34" charset="0"/>
              <a:cs typeface="Arial" panose="020B0604020202020204" pitchFamily="34" charset="0"/>
            </a:rPr>
            <a:t> bu grupta işe yaramıyor).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976AE3-BCEA-4E66-A96F-524888227F14}" type="parTrans" cxnId="{8BE54466-5658-48E2-8E33-6BA851D1B1DB}">
      <dgm:prSet/>
      <dgm:spPr/>
      <dgm:t>
        <a:bodyPr/>
        <a:lstStyle/>
        <a:p>
          <a:endParaRPr lang="en-US"/>
        </a:p>
      </dgm:t>
    </dgm:pt>
    <dgm:pt modelId="{C3691EE6-36D1-4A1B-AB82-BBDA56A4BC20}" type="sibTrans" cxnId="{8BE54466-5658-48E2-8E33-6BA851D1B1DB}">
      <dgm:prSet/>
      <dgm:spPr/>
      <dgm:t>
        <a:bodyPr/>
        <a:lstStyle/>
        <a:p>
          <a:endParaRPr lang="en-US"/>
        </a:p>
      </dgm:t>
    </dgm:pt>
    <dgm:pt modelId="{C3503E45-0F95-402A-BAC2-6F45867B4ED1}">
      <dgm:prSet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tr-TR" b="1" i="0" dirty="0">
              <a:latin typeface="Arial" panose="020B0604020202020204" pitchFamily="34" charset="0"/>
              <a:cs typeface="Arial" panose="020B0604020202020204" pitchFamily="34" charset="0"/>
            </a:rPr>
            <a:t>Zamanla yanıt daha da arttı (96. haftada MMR %37.6).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4DE6D9-6EEE-41E0-9BDC-1C1DEA56CB89}" type="parTrans" cxnId="{5F801683-99C1-4482-B0EA-9E4B9A20C5E2}">
      <dgm:prSet/>
      <dgm:spPr/>
      <dgm:t>
        <a:bodyPr/>
        <a:lstStyle/>
        <a:p>
          <a:endParaRPr lang="en-US"/>
        </a:p>
      </dgm:t>
    </dgm:pt>
    <dgm:pt modelId="{989D42AC-2371-4CD3-9A09-4F5631933846}" type="sibTrans" cxnId="{5F801683-99C1-4482-B0EA-9E4B9A20C5E2}">
      <dgm:prSet/>
      <dgm:spPr/>
      <dgm:t>
        <a:bodyPr/>
        <a:lstStyle/>
        <a:p>
          <a:endParaRPr lang="en-US"/>
        </a:p>
      </dgm:t>
    </dgm:pt>
    <dgm:pt modelId="{92625520-3325-8A4D-841C-BD10E9919082}" type="pres">
      <dgm:prSet presAssocID="{6360AF6D-49ED-40EA-B008-29E225E694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217069E-10F4-C64E-974D-5BE9DC32F3F0}" type="pres">
      <dgm:prSet presAssocID="{3AA8E4D4-E321-454A-8698-0EF0834C58C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046A9F5-8860-374A-B6DA-5C21460F347A}" type="pres">
      <dgm:prSet presAssocID="{6E8A7053-291F-44C6-9F5C-B533C6D7B9CB}" presName="spacer" presStyleCnt="0"/>
      <dgm:spPr/>
    </dgm:pt>
    <dgm:pt modelId="{AF760818-4231-7A47-BC61-FFDC4DF7CECB}" type="pres">
      <dgm:prSet presAssocID="{37D28756-31D5-44EB-BE13-1614B9125D4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1D05E8E-F2AE-014A-B89C-C1F26861DC1B}" type="pres">
      <dgm:prSet presAssocID="{C3691EE6-36D1-4A1B-AB82-BBDA56A4BC20}" presName="spacer" presStyleCnt="0"/>
      <dgm:spPr/>
    </dgm:pt>
    <dgm:pt modelId="{0BBF8C81-31D9-EC4D-8940-BCD3DF3533E6}" type="pres">
      <dgm:prSet presAssocID="{C3503E45-0F95-402A-BAC2-6F45867B4ED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21BC796-D5EC-C447-A31A-B7B171CF3FEF}" type="presOf" srcId="{6360AF6D-49ED-40EA-B008-29E225E69457}" destId="{92625520-3325-8A4D-841C-BD10E9919082}" srcOrd="0" destOrd="0" presId="urn:microsoft.com/office/officeart/2005/8/layout/vList2"/>
    <dgm:cxn modelId="{8BE54466-5658-48E2-8E33-6BA851D1B1DB}" srcId="{6360AF6D-49ED-40EA-B008-29E225E69457}" destId="{37D28756-31D5-44EB-BE13-1614B9125D41}" srcOrd="1" destOrd="0" parTransId="{D7976AE3-BCEA-4E66-A96F-524888227F14}" sibTransId="{C3691EE6-36D1-4A1B-AB82-BBDA56A4BC20}"/>
    <dgm:cxn modelId="{4934B31D-EA62-544E-B130-602FA53AE6C2}" type="presOf" srcId="{C3503E45-0F95-402A-BAC2-6F45867B4ED1}" destId="{0BBF8C81-31D9-EC4D-8940-BCD3DF3533E6}" srcOrd="0" destOrd="0" presId="urn:microsoft.com/office/officeart/2005/8/layout/vList2"/>
    <dgm:cxn modelId="{50A5F1A5-A369-4C24-B835-7E506D79EBD0}" srcId="{6360AF6D-49ED-40EA-B008-29E225E69457}" destId="{3AA8E4D4-E321-454A-8698-0EF0834C58C2}" srcOrd="0" destOrd="0" parTransId="{823D896B-B8EF-4D23-ADC2-FD5E71CA96C1}" sibTransId="{6E8A7053-291F-44C6-9F5C-B533C6D7B9CB}"/>
    <dgm:cxn modelId="{5F801683-99C1-4482-B0EA-9E4B9A20C5E2}" srcId="{6360AF6D-49ED-40EA-B008-29E225E69457}" destId="{C3503E45-0F95-402A-BAC2-6F45867B4ED1}" srcOrd="2" destOrd="0" parTransId="{E84DE6D9-6EEE-41E0-9BDC-1C1DEA56CB89}" sibTransId="{989D42AC-2371-4CD3-9A09-4F5631933846}"/>
    <dgm:cxn modelId="{99BE000E-1868-1D41-8CEE-ABCF694168AE}" type="presOf" srcId="{37D28756-31D5-44EB-BE13-1614B9125D41}" destId="{AF760818-4231-7A47-BC61-FFDC4DF7CECB}" srcOrd="0" destOrd="0" presId="urn:microsoft.com/office/officeart/2005/8/layout/vList2"/>
    <dgm:cxn modelId="{F1F2F062-C2CD-714B-A2CB-879FD4795D19}" type="presOf" srcId="{3AA8E4D4-E321-454A-8698-0EF0834C58C2}" destId="{2217069E-10F4-C64E-974D-5BE9DC32F3F0}" srcOrd="0" destOrd="0" presId="urn:microsoft.com/office/officeart/2005/8/layout/vList2"/>
    <dgm:cxn modelId="{91201493-F784-AB42-BAF0-C8606BFE976C}" type="presParOf" srcId="{92625520-3325-8A4D-841C-BD10E9919082}" destId="{2217069E-10F4-C64E-974D-5BE9DC32F3F0}" srcOrd="0" destOrd="0" presId="urn:microsoft.com/office/officeart/2005/8/layout/vList2"/>
    <dgm:cxn modelId="{A837FF50-53B6-8C4B-AD1D-2642FC2BE32B}" type="presParOf" srcId="{92625520-3325-8A4D-841C-BD10E9919082}" destId="{C046A9F5-8860-374A-B6DA-5C21460F347A}" srcOrd="1" destOrd="0" presId="urn:microsoft.com/office/officeart/2005/8/layout/vList2"/>
    <dgm:cxn modelId="{BD1B6008-078D-6141-A054-B5A3A8208452}" type="presParOf" srcId="{92625520-3325-8A4D-841C-BD10E9919082}" destId="{AF760818-4231-7A47-BC61-FFDC4DF7CECB}" srcOrd="2" destOrd="0" presId="urn:microsoft.com/office/officeart/2005/8/layout/vList2"/>
    <dgm:cxn modelId="{594657A3-47D6-D64A-8AF5-CDD4ECF5A90A}" type="presParOf" srcId="{92625520-3325-8A4D-841C-BD10E9919082}" destId="{41D05E8E-F2AE-014A-B89C-C1F26861DC1B}" srcOrd="3" destOrd="0" presId="urn:microsoft.com/office/officeart/2005/8/layout/vList2"/>
    <dgm:cxn modelId="{636767F7-A8E3-D746-9C6C-EFF10766828B}" type="presParOf" srcId="{92625520-3325-8A4D-841C-BD10E9919082}" destId="{0BBF8C81-31D9-EC4D-8940-BCD3DF3533E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8DB618-3FB3-42E9-A1FC-EC383F69E6F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09ACD2-DC5A-4F71-94D5-A9370FD07939}">
      <dgm:prSet custT="1"/>
      <dgm:spPr/>
      <dgm:t>
        <a:bodyPr/>
        <a:lstStyle/>
        <a:p>
          <a:r>
            <a:rPr lang="tr-TR" sz="1600" b="1" i="0" dirty="0" err="1">
              <a:latin typeface="Arial" panose="020B0604020202020204" pitchFamily="34" charset="0"/>
              <a:cs typeface="Arial" panose="020B0604020202020204" pitchFamily="34" charset="0"/>
            </a:rPr>
            <a:t>Ponatinib</a:t>
          </a:r>
          <a:r>
            <a:rPr lang="tr-TR" sz="1600" b="1" i="0" dirty="0">
              <a:latin typeface="Arial" panose="020B0604020202020204" pitchFamily="34" charset="0"/>
              <a:cs typeface="Arial" panose="020B0604020202020204" pitchFamily="34" charset="0"/>
            </a:rPr>
            <a:t> dahil en az 2 TKI başarısızlığı olanlar.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BFC32C-BD3A-4B7D-A487-EE25DF9E86C5}" type="parTrans" cxnId="{D8D75237-A429-4EFC-ACB5-A331CA1ABB98}">
      <dgm:prSet/>
      <dgm:spPr/>
      <dgm:t>
        <a:bodyPr/>
        <a:lstStyle/>
        <a:p>
          <a:endParaRPr lang="en-US"/>
        </a:p>
      </dgm:t>
    </dgm:pt>
    <dgm:pt modelId="{1B2B39D0-52CA-409F-B2AB-0DDA9FEF6115}" type="sibTrans" cxnId="{D8D75237-A429-4EFC-ACB5-A331CA1ABB98}">
      <dgm:prSet/>
      <dgm:spPr/>
      <dgm:t>
        <a:bodyPr/>
        <a:lstStyle/>
        <a:p>
          <a:endParaRPr lang="en-US"/>
        </a:p>
      </dgm:t>
    </dgm:pt>
    <dgm:pt modelId="{07234A1D-B41B-4E19-93F5-8B3A970700D1}">
      <dgm:prSet custT="1"/>
      <dgm:spPr/>
      <dgm:t>
        <a:bodyPr/>
        <a:lstStyle/>
        <a:p>
          <a:r>
            <a:rPr lang="tr-TR" sz="1600" b="1" i="0" dirty="0">
              <a:latin typeface="Arial" panose="020B0604020202020204" pitchFamily="34" charset="0"/>
              <a:cs typeface="Arial" panose="020B0604020202020204" pitchFamily="34" charset="0"/>
            </a:rPr>
            <a:t>Majör Moleküler Yanıt (MMR) oranı: %30-40 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B855F3-39A1-4EC0-82F6-8CFE28FABF52}" type="parTrans" cxnId="{7E4510B3-04CA-4E97-9DFA-6E5916F0F81F}">
      <dgm:prSet/>
      <dgm:spPr/>
      <dgm:t>
        <a:bodyPr/>
        <a:lstStyle/>
        <a:p>
          <a:endParaRPr lang="en-US"/>
        </a:p>
      </dgm:t>
    </dgm:pt>
    <dgm:pt modelId="{486B8BB4-56B1-4627-9548-4D309E8B8782}" type="sibTrans" cxnId="{7E4510B3-04CA-4E97-9DFA-6E5916F0F81F}">
      <dgm:prSet/>
      <dgm:spPr/>
      <dgm:t>
        <a:bodyPr/>
        <a:lstStyle/>
        <a:p>
          <a:endParaRPr lang="en-US"/>
        </a:p>
      </dgm:t>
    </dgm:pt>
    <dgm:pt modelId="{DA822153-50B9-45A8-85AA-3D38DB28B0F3}">
      <dgm:prSet custT="1"/>
      <dgm:spPr/>
      <dgm:t>
        <a:bodyPr/>
        <a:lstStyle/>
        <a:p>
          <a:r>
            <a:rPr lang="tr-TR" sz="1600" b="1" i="0" dirty="0">
              <a:latin typeface="Arial" panose="020B0604020202020204" pitchFamily="34" charset="0"/>
              <a:cs typeface="Arial" panose="020B0604020202020204" pitchFamily="34" charset="0"/>
            </a:rPr>
            <a:t>T315I mutasyonlu hastalarda etkinlik: Belirgin yanıt gözlemlendi (MMR ~%40).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AB3B4A-6A69-4E14-BA2F-504CCCC7ADC3}" type="parTrans" cxnId="{9BA3A451-6D46-4702-8649-F35875EF4A98}">
      <dgm:prSet/>
      <dgm:spPr/>
      <dgm:t>
        <a:bodyPr/>
        <a:lstStyle/>
        <a:p>
          <a:endParaRPr lang="en-US"/>
        </a:p>
      </dgm:t>
    </dgm:pt>
    <dgm:pt modelId="{155BF073-A7BB-43E9-B7CA-76D841A2E299}" type="sibTrans" cxnId="{9BA3A451-6D46-4702-8649-F35875EF4A98}">
      <dgm:prSet/>
      <dgm:spPr/>
      <dgm:t>
        <a:bodyPr/>
        <a:lstStyle/>
        <a:p>
          <a:endParaRPr lang="en-US"/>
        </a:p>
      </dgm:t>
    </dgm:pt>
    <dgm:pt modelId="{E458C97D-DC26-4FF4-BF16-071D36E94445}">
      <dgm:prSet custT="1"/>
      <dgm:spPr/>
      <dgm:t>
        <a:bodyPr/>
        <a:lstStyle/>
        <a:p>
          <a:r>
            <a:rPr lang="tr-TR" sz="1600" b="1" i="0" dirty="0">
              <a:latin typeface="Arial" panose="020B0604020202020204" pitchFamily="34" charset="0"/>
              <a:cs typeface="Arial" panose="020B0604020202020204" pitchFamily="34" charset="0"/>
            </a:rPr>
            <a:t>En sık yan etkiler: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5EB8C6-519B-4053-9EB5-D85C894E894E}" type="parTrans" cxnId="{A8320C5C-0DE2-493C-8FF5-13E14D107C41}">
      <dgm:prSet/>
      <dgm:spPr/>
      <dgm:t>
        <a:bodyPr/>
        <a:lstStyle/>
        <a:p>
          <a:endParaRPr lang="en-US"/>
        </a:p>
      </dgm:t>
    </dgm:pt>
    <dgm:pt modelId="{AED4966A-9056-48DB-B144-C159DC3885B3}" type="sibTrans" cxnId="{A8320C5C-0DE2-493C-8FF5-13E14D107C41}">
      <dgm:prSet/>
      <dgm:spPr/>
      <dgm:t>
        <a:bodyPr/>
        <a:lstStyle/>
        <a:p>
          <a:endParaRPr lang="en-US"/>
        </a:p>
      </dgm:t>
    </dgm:pt>
    <dgm:pt modelId="{AC1B977C-9C21-47A1-A95C-129214BF0739}">
      <dgm:prSet custT="1"/>
      <dgm:spPr/>
      <dgm:t>
        <a:bodyPr/>
        <a:lstStyle/>
        <a:p>
          <a:r>
            <a:rPr lang="tr-TR" sz="1600" b="1" i="0" dirty="0">
              <a:latin typeface="Arial" panose="020B0604020202020204" pitchFamily="34" charset="0"/>
              <a:cs typeface="Arial" panose="020B0604020202020204" pitchFamily="34" charset="0"/>
            </a:rPr>
            <a:t>Hafif trombositopeni (%20-30).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A4D6F8-4E5E-4230-B9D5-4096878F7837}" type="parTrans" cxnId="{0FB02915-40B7-46D9-9516-179E6E0D2C86}">
      <dgm:prSet/>
      <dgm:spPr/>
      <dgm:t>
        <a:bodyPr/>
        <a:lstStyle/>
        <a:p>
          <a:endParaRPr lang="en-US"/>
        </a:p>
      </dgm:t>
    </dgm:pt>
    <dgm:pt modelId="{983848E0-834D-43E7-8A8E-73AEB9752BEE}" type="sibTrans" cxnId="{0FB02915-40B7-46D9-9516-179E6E0D2C86}">
      <dgm:prSet/>
      <dgm:spPr/>
      <dgm:t>
        <a:bodyPr/>
        <a:lstStyle/>
        <a:p>
          <a:endParaRPr lang="en-US"/>
        </a:p>
      </dgm:t>
    </dgm:pt>
    <dgm:pt modelId="{7C63AB41-4467-422C-83E4-4B5830863577}">
      <dgm:prSet custT="1"/>
      <dgm:spPr/>
      <dgm:t>
        <a:bodyPr/>
        <a:lstStyle/>
        <a:p>
          <a:r>
            <a:rPr lang="tr-TR" sz="1600" b="1" i="0" dirty="0">
              <a:latin typeface="Arial" panose="020B0604020202020204" pitchFamily="34" charset="0"/>
              <a:cs typeface="Arial" panose="020B0604020202020204" pitchFamily="34" charset="0"/>
            </a:rPr>
            <a:t>Bulantı, baş ağrısı.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0160FB-D3C6-489F-B9C1-C32DCFD5E209}" type="parTrans" cxnId="{175B4A3E-6C07-4582-B1CB-87C9CB257F7A}">
      <dgm:prSet/>
      <dgm:spPr/>
      <dgm:t>
        <a:bodyPr/>
        <a:lstStyle/>
        <a:p>
          <a:endParaRPr lang="en-US"/>
        </a:p>
      </dgm:t>
    </dgm:pt>
    <dgm:pt modelId="{0D595950-3F61-48CD-AC08-B50C09410FB5}" type="sibTrans" cxnId="{175B4A3E-6C07-4582-B1CB-87C9CB257F7A}">
      <dgm:prSet/>
      <dgm:spPr/>
      <dgm:t>
        <a:bodyPr/>
        <a:lstStyle/>
        <a:p>
          <a:endParaRPr lang="en-US"/>
        </a:p>
      </dgm:t>
    </dgm:pt>
    <dgm:pt modelId="{BE6D76BC-0F99-4973-B365-741F071BE34D}">
      <dgm:prSet custT="1"/>
      <dgm:spPr/>
      <dgm:t>
        <a:bodyPr/>
        <a:lstStyle/>
        <a:p>
          <a:r>
            <a:rPr lang="tr-TR" sz="1600" b="1" i="0" dirty="0">
              <a:latin typeface="Arial" panose="020B0604020202020204" pitchFamily="34" charset="0"/>
              <a:cs typeface="Arial" panose="020B0604020202020204" pitchFamily="34" charset="0"/>
            </a:rPr>
            <a:t>Ciddi yan etki oranı düşük (&lt;%10), </a:t>
          </a:r>
          <a:r>
            <a:rPr lang="tr-TR" sz="1600" b="1" i="0" dirty="0" err="1">
              <a:latin typeface="Arial" panose="020B0604020202020204" pitchFamily="34" charset="0"/>
              <a:cs typeface="Arial" panose="020B0604020202020204" pitchFamily="34" charset="0"/>
            </a:rPr>
            <a:t>ponatinib'den</a:t>
          </a:r>
          <a:r>
            <a:rPr lang="tr-TR" sz="1600" b="1" i="0" dirty="0">
              <a:latin typeface="Arial" panose="020B0604020202020204" pitchFamily="34" charset="0"/>
              <a:cs typeface="Arial" panose="020B0604020202020204" pitchFamily="34" charset="0"/>
            </a:rPr>
            <a:t> daha iyi tolerans.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1EF20C-3FB8-4703-A550-A91BC46FA74A}" type="parTrans" cxnId="{E28C833B-620E-471E-BE77-2292C0D264C1}">
      <dgm:prSet/>
      <dgm:spPr/>
      <dgm:t>
        <a:bodyPr/>
        <a:lstStyle/>
        <a:p>
          <a:endParaRPr lang="en-US"/>
        </a:p>
      </dgm:t>
    </dgm:pt>
    <dgm:pt modelId="{11ECDB12-C344-4EEC-B487-0820DF0D7C92}" type="sibTrans" cxnId="{E28C833B-620E-471E-BE77-2292C0D264C1}">
      <dgm:prSet/>
      <dgm:spPr/>
      <dgm:t>
        <a:bodyPr/>
        <a:lstStyle/>
        <a:p>
          <a:endParaRPr lang="en-US"/>
        </a:p>
      </dgm:t>
    </dgm:pt>
    <dgm:pt modelId="{C5D9709C-630A-48CE-9706-455C6E74550E}">
      <dgm:prSet custT="1"/>
      <dgm:spPr/>
      <dgm:t>
        <a:bodyPr/>
        <a:lstStyle/>
        <a:p>
          <a:r>
            <a:rPr lang="tr-TR" sz="2400" b="0" i="0" dirty="0">
              <a:latin typeface="Arial" panose="020B0604020202020204" pitchFamily="34" charset="0"/>
              <a:cs typeface="Arial" panose="020B0604020202020204" pitchFamily="34" charset="0"/>
            </a:rPr>
            <a:t>⚠ </a:t>
          </a:r>
          <a:r>
            <a:rPr lang="tr-TR" sz="2400" b="1" i="0" dirty="0">
              <a:latin typeface="Arial" panose="020B0604020202020204" pitchFamily="34" charset="0"/>
              <a:cs typeface="Arial" panose="020B0604020202020204" pitchFamily="34" charset="0"/>
            </a:rPr>
            <a:t>Henüz faz 3 verisi yok, ancak faz 2 çalışmaları devam ediyor.</a:t>
          </a:r>
          <a:r>
            <a:rPr lang="tr-TR" sz="160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tr-TR" sz="1600" dirty="0">
              <a:latin typeface="Arial" panose="020B0604020202020204" pitchFamily="34" charset="0"/>
              <a:cs typeface="Arial" panose="020B0604020202020204" pitchFamily="34" charset="0"/>
            </a:rPr>
          </a:b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7055DD-3B76-48A8-A19D-8ED27FD98833}" type="parTrans" cxnId="{327B6DE4-6D13-4281-AFD0-3E84A151BBA5}">
      <dgm:prSet/>
      <dgm:spPr/>
      <dgm:t>
        <a:bodyPr/>
        <a:lstStyle/>
        <a:p>
          <a:endParaRPr lang="en-US"/>
        </a:p>
      </dgm:t>
    </dgm:pt>
    <dgm:pt modelId="{9F2AC64E-526B-437F-B2BB-C94BF1575B49}" type="sibTrans" cxnId="{327B6DE4-6D13-4281-AFD0-3E84A151BBA5}">
      <dgm:prSet/>
      <dgm:spPr/>
      <dgm:t>
        <a:bodyPr/>
        <a:lstStyle/>
        <a:p>
          <a:endParaRPr lang="en-US"/>
        </a:p>
      </dgm:t>
    </dgm:pt>
    <dgm:pt modelId="{7961E870-D4ED-4C46-BA2F-28B499CD8600}">
      <dgm:prSet custT="1"/>
      <dgm:spPr/>
      <dgm:t>
        <a:bodyPr/>
        <a:lstStyle/>
        <a:p>
          <a:r>
            <a:rPr lang="tr-TR" sz="1600" b="1" i="0" dirty="0">
              <a:latin typeface="Arial" panose="020B0604020202020204" pitchFamily="34" charset="0"/>
              <a:cs typeface="Arial" panose="020B0604020202020204" pitchFamily="34" charset="0"/>
            </a:rPr>
            <a:t>TKI tedavisine dirençli veya </a:t>
          </a:r>
          <a:r>
            <a:rPr lang="tr-TR" sz="1600" b="1" i="0" dirty="0" err="1">
              <a:latin typeface="Arial" panose="020B0604020202020204" pitchFamily="34" charset="0"/>
              <a:cs typeface="Arial" panose="020B0604020202020204" pitchFamily="34" charset="0"/>
            </a:rPr>
            <a:t>intoleranslı</a:t>
          </a:r>
          <a:r>
            <a:rPr lang="tr-TR" sz="1600" b="1" i="0" dirty="0">
              <a:latin typeface="Arial" panose="020B0604020202020204" pitchFamily="34" charset="0"/>
              <a:cs typeface="Arial" panose="020B0604020202020204" pitchFamily="34" charset="0"/>
            </a:rPr>
            <a:t> kronik faz KML hastaları.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941787-6187-4DE9-B78A-F17B005F647D}" type="sibTrans" cxnId="{848F347C-C9AA-4907-B3A3-5E2E14C779D8}">
      <dgm:prSet/>
      <dgm:spPr/>
      <dgm:t>
        <a:bodyPr/>
        <a:lstStyle/>
        <a:p>
          <a:endParaRPr lang="en-US"/>
        </a:p>
      </dgm:t>
    </dgm:pt>
    <dgm:pt modelId="{B0ED9EF3-B16B-45D3-A170-A519CC6CEA5F}" type="parTrans" cxnId="{848F347C-C9AA-4907-B3A3-5E2E14C779D8}">
      <dgm:prSet/>
      <dgm:spPr/>
      <dgm:t>
        <a:bodyPr/>
        <a:lstStyle/>
        <a:p>
          <a:endParaRPr lang="en-US"/>
        </a:p>
      </dgm:t>
    </dgm:pt>
    <dgm:pt modelId="{DAFD0568-CBF1-4EEB-AF57-E3FC33624641}">
      <dgm:prSet custT="1"/>
      <dgm:spPr/>
      <dgm:t>
        <a:bodyPr/>
        <a:lstStyle/>
        <a:p>
          <a:r>
            <a:rPr lang="tr-TR" sz="1600" b="1" i="0" dirty="0">
              <a:latin typeface="Arial" panose="020B0604020202020204" pitchFamily="34" charset="0"/>
              <a:cs typeface="Arial" panose="020B0604020202020204" pitchFamily="34" charset="0"/>
            </a:rPr>
            <a:t>Güvenlilik: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948F19-1C73-4956-B6DD-72CA892319CB}" type="sibTrans" cxnId="{98968B78-5284-4344-ABA5-1556E50925DC}">
      <dgm:prSet/>
      <dgm:spPr/>
      <dgm:t>
        <a:bodyPr/>
        <a:lstStyle/>
        <a:p>
          <a:endParaRPr lang="en-US"/>
        </a:p>
      </dgm:t>
    </dgm:pt>
    <dgm:pt modelId="{52DA392D-5B99-44AB-96E9-CF0BF1FC9EE3}" type="parTrans" cxnId="{98968B78-5284-4344-ABA5-1556E50925DC}">
      <dgm:prSet/>
      <dgm:spPr/>
      <dgm:t>
        <a:bodyPr/>
        <a:lstStyle/>
        <a:p>
          <a:endParaRPr lang="en-US"/>
        </a:p>
      </dgm:t>
    </dgm:pt>
    <dgm:pt modelId="{C9A3C8B5-9E93-48A1-AA97-C24CEB102046}">
      <dgm:prSet custT="1"/>
      <dgm:spPr/>
      <dgm:t>
        <a:bodyPr/>
        <a:lstStyle/>
        <a:p>
          <a:r>
            <a:rPr lang="tr-TR" sz="1600" b="1" i="0" dirty="0">
              <a:latin typeface="Arial" panose="020B0604020202020204" pitchFamily="34" charset="0"/>
              <a:cs typeface="Arial" panose="020B0604020202020204" pitchFamily="34" charset="0"/>
            </a:rPr>
            <a:t>Etkinlik: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AF0940-A166-4931-99E2-47EFADEBA5A2}" type="sibTrans" cxnId="{C1964E58-2C27-435F-BE55-CD62E493AAB5}">
      <dgm:prSet/>
      <dgm:spPr/>
      <dgm:t>
        <a:bodyPr/>
        <a:lstStyle/>
        <a:p>
          <a:endParaRPr lang="en-US"/>
        </a:p>
      </dgm:t>
    </dgm:pt>
    <dgm:pt modelId="{AF618F21-538D-47D9-83CC-82B597BF35CF}" type="parTrans" cxnId="{C1964E58-2C27-435F-BE55-CD62E493AAB5}">
      <dgm:prSet/>
      <dgm:spPr/>
      <dgm:t>
        <a:bodyPr/>
        <a:lstStyle/>
        <a:p>
          <a:endParaRPr lang="en-US"/>
        </a:p>
      </dgm:t>
    </dgm:pt>
    <dgm:pt modelId="{256F4841-BA1F-4C34-B845-4FCD773435EB}">
      <dgm:prSet custT="1"/>
      <dgm:spPr/>
      <dgm:t>
        <a:bodyPr/>
        <a:lstStyle/>
        <a:p>
          <a:r>
            <a:rPr lang="tr-TR" sz="1600" b="1" i="0" dirty="0">
              <a:latin typeface="Arial" panose="020B0604020202020204" pitchFamily="34" charset="0"/>
              <a:cs typeface="Arial" panose="020B0604020202020204" pitchFamily="34" charset="0"/>
            </a:rPr>
            <a:t>Hasta Popülasyonu: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51D219-57AA-4055-A8A5-72506F61F9A7}" type="sibTrans" cxnId="{9A1F2A00-D85B-4353-B546-665CCEA328E7}">
      <dgm:prSet/>
      <dgm:spPr/>
      <dgm:t>
        <a:bodyPr/>
        <a:lstStyle/>
        <a:p>
          <a:endParaRPr lang="en-US"/>
        </a:p>
      </dgm:t>
    </dgm:pt>
    <dgm:pt modelId="{77B22C71-FF48-4429-B735-D48A94A1CD59}" type="parTrans" cxnId="{9A1F2A00-D85B-4353-B546-665CCEA328E7}">
      <dgm:prSet/>
      <dgm:spPr/>
      <dgm:t>
        <a:bodyPr/>
        <a:lstStyle/>
        <a:p>
          <a:endParaRPr lang="en-US"/>
        </a:p>
      </dgm:t>
    </dgm:pt>
    <dgm:pt modelId="{4D4F9F87-2A97-804A-A6FE-7D698862FD03}" type="pres">
      <dgm:prSet presAssocID="{448DB618-3FB3-42E9-A1FC-EC383F69E6F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6B45EA8-EE1B-6840-B076-F8D3F5A31B99}" type="pres">
      <dgm:prSet presAssocID="{256F4841-BA1F-4C34-B845-4FCD773435EB}" presName="linNode" presStyleCnt="0"/>
      <dgm:spPr/>
    </dgm:pt>
    <dgm:pt modelId="{8895762F-0CEC-3648-A7FB-D4384914B465}" type="pres">
      <dgm:prSet presAssocID="{256F4841-BA1F-4C34-B845-4FCD773435E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31AEFD9-2673-C44A-B9D6-F45C43A2584C}" type="pres">
      <dgm:prSet presAssocID="{256F4841-BA1F-4C34-B845-4FCD773435EB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128406A-E169-BA40-9EBA-3A0FAA621E60}" type="pres">
      <dgm:prSet presAssocID="{F951D219-57AA-4055-A8A5-72506F61F9A7}" presName="sp" presStyleCnt="0"/>
      <dgm:spPr/>
    </dgm:pt>
    <dgm:pt modelId="{3B77CF29-4AB2-3248-AD1A-5D73DA847C8C}" type="pres">
      <dgm:prSet presAssocID="{C9A3C8B5-9E93-48A1-AA97-C24CEB102046}" presName="linNode" presStyleCnt="0"/>
      <dgm:spPr/>
    </dgm:pt>
    <dgm:pt modelId="{D067FBDB-587B-0246-B2DE-BC99204FF6A2}" type="pres">
      <dgm:prSet presAssocID="{C9A3C8B5-9E93-48A1-AA97-C24CEB102046}" presName="parentText" presStyleLbl="node1" presStyleIdx="1" presStyleCnt="4" custLinFactNeighborX="-341" custLinFactNeighborY="250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D462404-B71A-F442-87E6-E56E7CAC5652}" type="pres">
      <dgm:prSet presAssocID="{C9A3C8B5-9E93-48A1-AA97-C24CEB102046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442D83A-D460-EF43-8AC7-2FF31CEB89D9}" type="pres">
      <dgm:prSet presAssocID="{2DAF0940-A166-4931-99E2-47EFADEBA5A2}" presName="sp" presStyleCnt="0"/>
      <dgm:spPr/>
    </dgm:pt>
    <dgm:pt modelId="{C3D826A0-BF32-9A4C-8D00-60205D317C79}" type="pres">
      <dgm:prSet presAssocID="{DAFD0568-CBF1-4EEB-AF57-E3FC33624641}" presName="linNode" presStyleCnt="0"/>
      <dgm:spPr/>
    </dgm:pt>
    <dgm:pt modelId="{0F1029EF-2627-5343-A753-BBC8EF5E5D50}" type="pres">
      <dgm:prSet presAssocID="{DAFD0568-CBF1-4EEB-AF57-E3FC3362464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048719B-3572-E64C-95E9-87ED148319A1}" type="pres">
      <dgm:prSet presAssocID="{DAFD0568-CBF1-4EEB-AF57-E3FC33624641}" presName="descendantText" presStyleLbl="alignAccFollowNode1" presStyleIdx="2" presStyleCnt="3" custScaleY="19946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654D2CE-6459-A945-8802-794F24E8AF99}" type="pres">
      <dgm:prSet presAssocID="{3D948F19-1C73-4956-B6DD-72CA892319CB}" presName="sp" presStyleCnt="0"/>
      <dgm:spPr/>
    </dgm:pt>
    <dgm:pt modelId="{382E131B-BC53-CA43-891E-0FBD2AD636DA}" type="pres">
      <dgm:prSet presAssocID="{C5D9709C-630A-48CE-9706-455C6E74550E}" presName="linNode" presStyleCnt="0"/>
      <dgm:spPr/>
    </dgm:pt>
    <dgm:pt modelId="{5F86A1AE-E709-8542-B0D4-C89A4DADE664}" type="pres">
      <dgm:prSet presAssocID="{C5D9709C-630A-48CE-9706-455C6E74550E}" presName="parentText" presStyleLbl="node1" presStyleIdx="3" presStyleCnt="4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CE3F413-4A10-FF4C-8A37-7AC3B880B0BA}" type="presOf" srcId="{7709ACD2-DC5A-4F71-94D5-A9370FD07939}" destId="{D31AEFD9-2673-C44A-B9D6-F45C43A2584C}" srcOrd="0" destOrd="1" presId="urn:microsoft.com/office/officeart/2005/8/layout/vList5"/>
    <dgm:cxn modelId="{98968B78-5284-4344-ABA5-1556E50925DC}" srcId="{448DB618-3FB3-42E9-A1FC-EC383F69E6FB}" destId="{DAFD0568-CBF1-4EEB-AF57-E3FC33624641}" srcOrd="2" destOrd="0" parTransId="{52DA392D-5B99-44AB-96E9-CF0BF1FC9EE3}" sibTransId="{3D948F19-1C73-4956-B6DD-72CA892319CB}"/>
    <dgm:cxn modelId="{E677AB73-565A-DB4B-8CA6-15A8BBF82073}" type="presOf" srcId="{C9A3C8B5-9E93-48A1-AA97-C24CEB102046}" destId="{D067FBDB-587B-0246-B2DE-BC99204FF6A2}" srcOrd="0" destOrd="0" presId="urn:microsoft.com/office/officeart/2005/8/layout/vList5"/>
    <dgm:cxn modelId="{9F0FA04A-073E-7C43-96F2-5BE216714167}" type="presOf" srcId="{AC1B977C-9C21-47A1-A95C-129214BF0739}" destId="{6048719B-3572-E64C-95E9-87ED148319A1}" srcOrd="0" destOrd="1" presId="urn:microsoft.com/office/officeart/2005/8/layout/vList5"/>
    <dgm:cxn modelId="{0FB02915-40B7-46D9-9516-179E6E0D2C86}" srcId="{E458C97D-DC26-4FF4-BF16-071D36E94445}" destId="{AC1B977C-9C21-47A1-A95C-129214BF0739}" srcOrd="0" destOrd="0" parTransId="{FDA4D6F8-4E5E-4230-B9D5-4096878F7837}" sibTransId="{983848E0-834D-43E7-8A8E-73AEB9752BEE}"/>
    <dgm:cxn modelId="{175B4A3E-6C07-4582-B1CB-87C9CB257F7A}" srcId="{E458C97D-DC26-4FF4-BF16-071D36E94445}" destId="{7C63AB41-4467-422C-83E4-4B5830863577}" srcOrd="1" destOrd="0" parTransId="{CA0160FB-D3C6-489F-B9C1-C32DCFD5E209}" sibTransId="{0D595950-3F61-48CD-AC08-B50C09410FB5}"/>
    <dgm:cxn modelId="{5A712E6E-5735-2D4F-9801-C821AEA7DCB0}" type="presOf" srcId="{7C63AB41-4467-422C-83E4-4B5830863577}" destId="{6048719B-3572-E64C-95E9-87ED148319A1}" srcOrd="0" destOrd="2" presId="urn:microsoft.com/office/officeart/2005/8/layout/vList5"/>
    <dgm:cxn modelId="{848F347C-C9AA-4907-B3A3-5E2E14C779D8}" srcId="{256F4841-BA1F-4C34-B845-4FCD773435EB}" destId="{7961E870-D4ED-4C46-BA2F-28B499CD8600}" srcOrd="0" destOrd="0" parTransId="{B0ED9EF3-B16B-45D3-A170-A519CC6CEA5F}" sibTransId="{18941787-6187-4DE9-B78A-F17B005F647D}"/>
    <dgm:cxn modelId="{E28C833B-620E-471E-BE77-2292C0D264C1}" srcId="{DAFD0568-CBF1-4EEB-AF57-E3FC33624641}" destId="{BE6D76BC-0F99-4973-B365-741F071BE34D}" srcOrd="1" destOrd="0" parTransId="{3C1EF20C-3FB8-4703-A550-A91BC46FA74A}" sibTransId="{11ECDB12-C344-4EEC-B487-0820DF0D7C92}"/>
    <dgm:cxn modelId="{D8D75237-A429-4EFC-ACB5-A331CA1ABB98}" srcId="{256F4841-BA1F-4C34-B845-4FCD773435EB}" destId="{7709ACD2-DC5A-4F71-94D5-A9370FD07939}" srcOrd="1" destOrd="0" parTransId="{EABFC32C-BD3A-4B7D-A487-EE25DF9E86C5}" sibTransId="{1B2B39D0-52CA-409F-B2AB-0DDA9FEF6115}"/>
    <dgm:cxn modelId="{9A1F2A00-D85B-4353-B546-665CCEA328E7}" srcId="{448DB618-3FB3-42E9-A1FC-EC383F69E6FB}" destId="{256F4841-BA1F-4C34-B845-4FCD773435EB}" srcOrd="0" destOrd="0" parTransId="{77B22C71-FF48-4429-B735-D48A94A1CD59}" sibTransId="{F951D219-57AA-4055-A8A5-72506F61F9A7}"/>
    <dgm:cxn modelId="{EF5CA82B-6004-B44F-A4B6-36824D721B7E}" type="presOf" srcId="{448DB618-3FB3-42E9-A1FC-EC383F69E6FB}" destId="{4D4F9F87-2A97-804A-A6FE-7D698862FD03}" srcOrd="0" destOrd="0" presId="urn:microsoft.com/office/officeart/2005/8/layout/vList5"/>
    <dgm:cxn modelId="{9B21BF55-5720-3541-86B7-7CE3DCFC71C0}" type="presOf" srcId="{BE6D76BC-0F99-4973-B365-741F071BE34D}" destId="{6048719B-3572-E64C-95E9-87ED148319A1}" srcOrd="0" destOrd="3" presId="urn:microsoft.com/office/officeart/2005/8/layout/vList5"/>
    <dgm:cxn modelId="{16C21F7B-B899-194C-BC1F-75FAA96805C6}" type="presOf" srcId="{E458C97D-DC26-4FF4-BF16-071D36E94445}" destId="{6048719B-3572-E64C-95E9-87ED148319A1}" srcOrd="0" destOrd="0" presId="urn:microsoft.com/office/officeart/2005/8/layout/vList5"/>
    <dgm:cxn modelId="{327B6DE4-6D13-4281-AFD0-3E84A151BBA5}" srcId="{448DB618-3FB3-42E9-A1FC-EC383F69E6FB}" destId="{C5D9709C-630A-48CE-9706-455C6E74550E}" srcOrd="3" destOrd="0" parTransId="{477055DD-3B76-48A8-A19D-8ED27FD98833}" sibTransId="{9F2AC64E-526B-437F-B2BB-C94BF1575B49}"/>
    <dgm:cxn modelId="{7E4510B3-04CA-4E97-9DFA-6E5916F0F81F}" srcId="{C9A3C8B5-9E93-48A1-AA97-C24CEB102046}" destId="{07234A1D-B41B-4E19-93F5-8B3A970700D1}" srcOrd="0" destOrd="0" parTransId="{F8B855F3-39A1-4EC0-82F6-8CFE28FABF52}" sibTransId="{486B8BB4-56B1-4627-9548-4D309E8B8782}"/>
    <dgm:cxn modelId="{C1964E58-2C27-435F-BE55-CD62E493AAB5}" srcId="{448DB618-3FB3-42E9-A1FC-EC383F69E6FB}" destId="{C9A3C8B5-9E93-48A1-AA97-C24CEB102046}" srcOrd="1" destOrd="0" parTransId="{AF618F21-538D-47D9-83CC-82B597BF35CF}" sibTransId="{2DAF0940-A166-4931-99E2-47EFADEBA5A2}"/>
    <dgm:cxn modelId="{5803327F-F9E6-6544-8897-FA11A7B8AE92}" type="presOf" srcId="{7961E870-D4ED-4C46-BA2F-28B499CD8600}" destId="{D31AEFD9-2673-C44A-B9D6-F45C43A2584C}" srcOrd="0" destOrd="0" presId="urn:microsoft.com/office/officeart/2005/8/layout/vList5"/>
    <dgm:cxn modelId="{9BA3A451-6D46-4702-8649-F35875EF4A98}" srcId="{C9A3C8B5-9E93-48A1-AA97-C24CEB102046}" destId="{DA822153-50B9-45A8-85AA-3D38DB28B0F3}" srcOrd="1" destOrd="0" parTransId="{4FAB3B4A-6A69-4E14-BA2F-504CCCC7ADC3}" sibTransId="{155BF073-A7BB-43E9-B7CA-76D841A2E299}"/>
    <dgm:cxn modelId="{FA8B1CF3-952A-7047-820F-D6C216E37670}" type="presOf" srcId="{07234A1D-B41B-4E19-93F5-8B3A970700D1}" destId="{0D462404-B71A-F442-87E6-E56E7CAC5652}" srcOrd="0" destOrd="0" presId="urn:microsoft.com/office/officeart/2005/8/layout/vList5"/>
    <dgm:cxn modelId="{A3C4A8CA-BD84-4042-A032-76B15499CFF7}" type="presOf" srcId="{DAFD0568-CBF1-4EEB-AF57-E3FC33624641}" destId="{0F1029EF-2627-5343-A753-BBC8EF5E5D50}" srcOrd="0" destOrd="0" presId="urn:microsoft.com/office/officeart/2005/8/layout/vList5"/>
    <dgm:cxn modelId="{4936ED6B-C47D-1449-B027-8C69E45028A7}" type="presOf" srcId="{256F4841-BA1F-4C34-B845-4FCD773435EB}" destId="{8895762F-0CEC-3648-A7FB-D4384914B465}" srcOrd="0" destOrd="0" presId="urn:microsoft.com/office/officeart/2005/8/layout/vList5"/>
    <dgm:cxn modelId="{9F4B65B5-B5AF-D847-BCFF-7805366DA78A}" type="presOf" srcId="{C5D9709C-630A-48CE-9706-455C6E74550E}" destId="{5F86A1AE-E709-8542-B0D4-C89A4DADE664}" srcOrd="0" destOrd="0" presId="urn:microsoft.com/office/officeart/2005/8/layout/vList5"/>
    <dgm:cxn modelId="{D802D7A9-D6E8-7F4B-9C05-5DFA3B0ECE91}" type="presOf" srcId="{DA822153-50B9-45A8-85AA-3D38DB28B0F3}" destId="{0D462404-B71A-F442-87E6-E56E7CAC5652}" srcOrd="0" destOrd="1" presId="urn:microsoft.com/office/officeart/2005/8/layout/vList5"/>
    <dgm:cxn modelId="{A8320C5C-0DE2-493C-8FF5-13E14D107C41}" srcId="{DAFD0568-CBF1-4EEB-AF57-E3FC33624641}" destId="{E458C97D-DC26-4FF4-BF16-071D36E94445}" srcOrd="0" destOrd="0" parTransId="{5D5EB8C6-519B-4053-9EB5-D85C894E894E}" sibTransId="{AED4966A-9056-48DB-B144-C159DC3885B3}"/>
    <dgm:cxn modelId="{A9818C9C-B400-6444-93C0-16F3AFB54E8B}" type="presParOf" srcId="{4D4F9F87-2A97-804A-A6FE-7D698862FD03}" destId="{96B45EA8-EE1B-6840-B076-F8D3F5A31B99}" srcOrd="0" destOrd="0" presId="urn:microsoft.com/office/officeart/2005/8/layout/vList5"/>
    <dgm:cxn modelId="{10D2C3D5-A240-C04B-BFFC-96AC1DAF83E8}" type="presParOf" srcId="{96B45EA8-EE1B-6840-B076-F8D3F5A31B99}" destId="{8895762F-0CEC-3648-A7FB-D4384914B465}" srcOrd="0" destOrd="0" presId="urn:microsoft.com/office/officeart/2005/8/layout/vList5"/>
    <dgm:cxn modelId="{A8FF3BA5-B78E-3D44-9CFB-F2FDECD45F84}" type="presParOf" srcId="{96B45EA8-EE1B-6840-B076-F8D3F5A31B99}" destId="{D31AEFD9-2673-C44A-B9D6-F45C43A2584C}" srcOrd="1" destOrd="0" presId="urn:microsoft.com/office/officeart/2005/8/layout/vList5"/>
    <dgm:cxn modelId="{AE6C0199-5A55-4A4B-926C-5CA5B014B1AA}" type="presParOf" srcId="{4D4F9F87-2A97-804A-A6FE-7D698862FD03}" destId="{5128406A-E169-BA40-9EBA-3A0FAA621E60}" srcOrd="1" destOrd="0" presId="urn:microsoft.com/office/officeart/2005/8/layout/vList5"/>
    <dgm:cxn modelId="{B72D6D76-842A-1149-810C-D11DFE43ACE4}" type="presParOf" srcId="{4D4F9F87-2A97-804A-A6FE-7D698862FD03}" destId="{3B77CF29-4AB2-3248-AD1A-5D73DA847C8C}" srcOrd="2" destOrd="0" presId="urn:microsoft.com/office/officeart/2005/8/layout/vList5"/>
    <dgm:cxn modelId="{9927A7FD-86B0-4A48-9DE5-33B49EC7CEA1}" type="presParOf" srcId="{3B77CF29-4AB2-3248-AD1A-5D73DA847C8C}" destId="{D067FBDB-587B-0246-B2DE-BC99204FF6A2}" srcOrd="0" destOrd="0" presId="urn:microsoft.com/office/officeart/2005/8/layout/vList5"/>
    <dgm:cxn modelId="{0A40EE96-211F-4441-A433-7B25B550F0DA}" type="presParOf" srcId="{3B77CF29-4AB2-3248-AD1A-5D73DA847C8C}" destId="{0D462404-B71A-F442-87E6-E56E7CAC5652}" srcOrd="1" destOrd="0" presId="urn:microsoft.com/office/officeart/2005/8/layout/vList5"/>
    <dgm:cxn modelId="{091D25C9-9061-3242-A5DF-BC72597995BF}" type="presParOf" srcId="{4D4F9F87-2A97-804A-A6FE-7D698862FD03}" destId="{B442D83A-D460-EF43-8AC7-2FF31CEB89D9}" srcOrd="3" destOrd="0" presId="urn:microsoft.com/office/officeart/2005/8/layout/vList5"/>
    <dgm:cxn modelId="{AD40C0D9-F2DD-7447-A5C9-E85E62CCA900}" type="presParOf" srcId="{4D4F9F87-2A97-804A-A6FE-7D698862FD03}" destId="{C3D826A0-BF32-9A4C-8D00-60205D317C79}" srcOrd="4" destOrd="0" presId="urn:microsoft.com/office/officeart/2005/8/layout/vList5"/>
    <dgm:cxn modelId="{DF1255C9-8DB8-C24E-8D5B-58EA74C525DB}" type="presParOf" srcId="{C3D826A0-BF32-9A4C-8D00-60205D317C79}" destId="{0F1029EF-2627-5343-A753-BBC8EF5E5D50}" srcOrd="0" destOrd="0" presId="urn:microsoft.com/office/officeart/2005/8/layout/vList5"/>
    <dgm:cxn modelId="{8E3EA1D4-4539-7F40-A5E7-A8C2AE7A4C68}" type="presParOf" srcId="{C3D826A0-BF32-9A4C-8D00-60205D317C79}" destId="{6048719B-3572-E64C-95E9-87ED148319A1}" srcOrd="1" destOrd="0" presId="urn:microsoft.com/office/officeart/2005/8/layout/vList5"/>
    <dgm:cxn modelId="{9EE34ACB-7F76-404A-BE03-641A85070BD3}" type="presParOf" srcId="{4D4F9F87-2A97-804A-A6FE-7D698862FD03}" destId="{9654D2CE-6459-A945-8802-794F24E8AF99}" srcOrd="5" destOrd="0" presId="urn:microsoft.com/office/officeart/2005/8/layout/vList5"/>
    <dgm:cxn modelId="{EDDA1E9C-4907-2141-B32E-3434D449D17D}" type="presParOf" srcId="{4D4F9F87-2A97-804A-A6FE-7D698862FD03}" destId="{382E131B-BC53-CA43-891E-0FBD2AD636DA}" srcOrd="6" destOrd="0" presId="urn:microsoft.com/office/officeart/2005/8/layout/vList5"/>
    <dgm:cxn modelId="{1F5AAD20-04BD-334E-AE13-5A8B34D97BD1}" type="presParOf" srcId="{382E131B-BC53-CA43-891E-0FBD2AD636DA}" destId="{5F86A1AE-E709-8542-B0D4-C89A4DADE66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B89F56-662B-424B-AB8E-3E77A91938DD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7615B18-FA69-4D94-9640-FFC102508CDE}">
      <dgm:prSet custT="1"/>
      <dgm:spPr/>
      <dgm:t>
        <a:bodyPr/>
        <a:lstStyle/>
        <a:p>
          <a:r>
            <a:rPr lang="tr-TR" sz="2400" b="1" dirty="0">
              <a:latin typeface="Arial" panose="020B0604020202020204" pitchFamily="34" charset="0"/>
              <a:cs typeface="Arial" panose="020B0604020202020204" pitchFamily="34" charset="0"/>
            </a:rPr>
            <a:t>İmatinib türevi TKİ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E636BF-2ADF-4D7D-B316-B21AC832D7F6}" type="parTrans" cxnId="{0295EEFF-1FB5-4AC7-82DB-77B9EE1C9ED7}">
      <dgm:prSet/>
      <dgm:spPr/>
      <dgm:t>
        <a:bodyPr/>
        <a:lstStyle/>
        <a:p>
          <a:endParaRPr lang="en-US"/>
        </a:p>
      </dgm:t>
    </dgm:pt>
    <dgm:pt modelId="{1EDF6690-AEC9-447F-A26D-7D02DBF72E61}" type="sibTrans" cxnId="{0295EEFF-1FB5-4AC7-82DB-77B9EE1C9ED7}">
      <dgm:prSet/>
      <dgm:spPr/>
      <dgm:t>
        <a:bodyPr/>
        <a:lstStyle/>
        <a:p>
          <a:endParaRPr lang="en-US"/>
        </a:p>
      </dgm:t>
    </dgm:pt>
    <dgm:pt modelId="{6ECC3B48-5329-4A1A-B5DE-496E1142F2CF}">
      <dgm:prSet custT="1"/>
      <dgm:spPr/>
      <dgm:t>
        <a:bodyPr/>
        <a:lstStyle/>
        <a:p>
          <a:r>
            <a:rPr lang="tr-TR" sz="2400" b="1" i="0" dirty="0">
              <a:latin typeface="Arial" panose="020B0604020202020204" pitchFamily="34" charset="0"/>
              <a:cs typeface="Arial" panose="020B0604020202020204" pitchFamily="34" charset="0"/>
            </a:rPr>
            <a:t>2019'da Çin'de onaylandı</a:t>
          </a:r>
          <a:r>
            <a:rPr lang="tr-TR" sz="2400" b="0" i="0" dirty="0">
              <a:latin typeface="Arial" panose="020B0604020202020204" pitchFamily="34" charset="0"/>
              <a:cs typeface="Arial" panose="020B0604020202020204" pitchFamily="34" charset="0"/>
            </a:rPr>
            <a:t>, diğer ülkelerde faz 3 çalışmaları devam ediyor.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F462FB-BDBB-4731-8435-2F8ADAFD5EE0}" type="parTrans" cxnId="{61BF69C6-559D-4F7F-82FD-027272B78582}">
      <dgm:prSet/>
      <dgm:spPr/>
      <dgm:t>
        <a:bodyPr/>
        <a:lstStyle/>
        <a:p>
          <a:endParaRPr lang="en-US"/>
        </a:p>
      </dgm:t>
    </dgm:pt>
    <dgm:pt modelId="{DB143377-25B0-44E6-B8BB-E5BF0D48D72A}" type="sibTrans" cxnId="{61BF69C6-559D-4F7F-82FD-027272B78582}">
      <dgm:prSet/>
      <dgm:spPr/>
      <dgm:t>
        <a:bodyPr/>
        <a:lstStyle/>
        <a:p>
          <a:endParaRPr lang="en-US"/>
        </a:p>
      </dgm:t>
    </dgm:pt>
    <dgm:pt modelId="{40E8A9B3-EA10-4CA4-B227-69BDE6974A5F}">
      <dgm:prSet custT="1"/>
      <dgm:spPr/>
      <dgm:t>
        <a:bodyPr/>
        <a:lstStyle/>
        <a:p>
          <a:r>
            <a:rPr lang="tr-TR" sz="2400" b="1" i="0" dirty="0">
              <a:latin typeface="Arial" panose="020B0604020202020204" pitchFamily="34" charset="0"/>
              <a:cs typeface="Arial" panose="020B0604020202020204" pitchFamily="34" charset="0"/>
            </a:rPr>
            <a:t>Selektif BCR-ABL inhibisyonu:</a:t>
          </a:r>
        </a:p>
        <a:p>
          <a:r>
            <a:rPr lang="tr-TR" sz="2400" b="0" i="0" dirty="0" err="1">
              <a:latin typeface="Arial" panose="020B0604020202020204" pitchFamily="34" charset="0"/>
              <a:cs typeface="Arial" panose="020B0604020202020204" pitchFamily="34" charset="0"/>
            </a:rPr>
            <a:t>İmatinib'den</a:t>
          </a:r>
          <a:r>
            <a:rPr lang="tr-TR" sz="2400" b="0" i="0" dirty="0">
              <a:latin typeface="Arial" panose="020B0604020202020204" pitchFamily="34" charset="0"/>
              <a:cs typeface="Arial" panose="020B0604020202020204" pitchFamily="34" charset="0"/>
            </a:rPr>
            <a:t> </a:t>
          </a:r>
          <a:r>
            <a:rPr lang="tr-TR" sz="2400" b="1" i="0" dirty="0">
              <a:latin typeface="Arial" panose="020B0604020202020204" pitchFamily="34" charset="0"/>
              <a:cs typeface="Arial" panose="020B0604020202020204" pitchFamily="34" charset="0"/>
            </a:rPr>
            <a:t>10-30 kat daha güçlü</a:t>
          </a:r>
          <a:r>
            <a:rPr lang="tr-TR" sz="2400" b="0" i="0" dirty="0">
              <a:latin typeface="Arial" panose="020B0604020202020204" pitchFamily="34" charset="0"/>
              <a:cs typeface="Arial" panose="020B0604020202020204" pitchFamily="34" charset="0"/>
            </a:rPr>
            <a:t> bağlanma afinitesi.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tr-TR" sz="2400" b="1" i="0" dirty="0">
              <a:latin typeface="Arial" panose="020B0604020202020204" pitchFamily="34" charset="0"/>
              <a:cs typeface="Arial" panose="020B0604020202020204" pitchFamily="34" charset="0"/>
            </a:rPr>
            <a:t>Daha az hedef dışı etki</a:t>
          </a:r>
          <a:r>
            <a:rPr lang="tr-TR" sz="2400" b="0" i="0" dirty="0">
              <a:latin typeface="Arial" panose="020B0604020202020204" pitchFamily="34" charset="0"/>
              <a:cs typeface="Arial" panose="020B0604020202020204" pitchFamily="34" charset="0"/>
            </a:rPr>
            <a:t> → </a:t>
          </a:r>
          <a:r>
            <a:rPr lang="tr-TR" sz="2400" b="1" i="0" dirty="0">
              <a:latin typeface="Arial" panose="020B0604020202020204" pitchFamily="34" charset="0"/>
              <a:cs typeface="Arial" panose="020B0604020202020204" pitchFamily="34" charset="0"/>
            </a:rPr>
            <a:t>daha az yan etki</a:t>
          </a:r>
          <a:r>
            <a:rPr lang="tr-TR" sz="2400" b="0" i="0" dirty="0">
              <a:latin typeface="Arial" panose="020B0604020202020204" pitchFamily="34" charset="0"/>
              <a:cs typeface="Arial" panose="020B0604020202020204" pitchFamily="34" charset="0"/>
            </a:rPr>
            <a:t> (SRC, KIT inhibisyonu yok).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32F784-513D-4E9E-850E-8DA6E92F74B9}" type="parTrans" cxnId="{7B9C408F-8507-4AE2-A1E6-0241AC9DBCE5}">
      <dgm:prSet/>
      <dgm:spPr/>
      <dgm:t>
        <a:bodyPr/>
        <a:lstStyle/>
        <a:p>
          <a:endParaRPr lang="en-US"/>
        </a:p>
      </dgm:t>
    </dgm:pt>
    <dgm:pt modelId="{BF84D487-4438-47B0-ABDE-E21C09A981F0}" type="sibTrans" cxnId="{7B9C408F-8507-4AE2-A1E6-0241AC9DBCE5}">
      <dgm:prSet/>
      <dgm:spPr/>
      <dgm:t>
        <a:bodyPr/>
        <a:lstStyle/>
        <a:p>
          <a:endParaRPr lang="en-US"/>
        </a:p>
      </dgm:t>
    </dgm:pt>
    <dgm:pt modelId="{1F273B07-F56B-4C0F-B5A9-D64BF4DDB4CE}">
      <dgm:prSet custT="1"/>
      <dgm:spPr/>
      <dgm:t>
        <a:bodyPr/>
        <a:lstStyle/>
        <a:p>
          <a:r>
            <a:rPr lang="tr-TR" sz="2400" b="1" i="0" dirty="0">
              <a:latin typeface="Arial" panose="020B0604020202020204" pitchFamily="34" charset="0"/>
              <a:cs typeface="Arial" panose="020B0604020202020204" pitchFamily="34" charset="0"/>
            </a:rPr>
            <a:t>Düşük direnç riski:</a:t>
          </a:r>
          <a:r>
            <a:rPr lang="tr-TR" sz="2400" b="0" i="0" dirty="0">
              <a:latin typeface="Arial" panose="020B0604020202020204" pitchFamily="34" charset="0"/>
              <a:cs typeface="Arial" panose="020B0604020202020204" pitchFamily="34" charset="0"/>
            </a:rPr>
            <a:t> </a:t>
          </a:r>
          <a:r>
            <a:rPr lang="tr-TR" sz="2400" b="0" i="0" dirty="0" err="1">
              <a:latin typeface="Arial" panose="020B0604020202020204" pitchFamily="34" charset="0"/>
              <a:cs typeface="Arial" panose="020B0604020202020204" pitchFamily="34" charset="0"/>
            </a:rPr>
            <a:t>İmatinib'e</a:t>
          </a:r>
          <a:r>
            <a:rPr lang="tr-TR" sz="2400" b="0" i="0" dirty="0">
              <a:latin typeface="Arial" panose="020B0604020202020204" pitchFamily="34" charset="0"/>
              <a:cs typeface="Arial" panose="020B0604020202020204" pitchFamily="34" charset="0"/>
            </a:rPr>
            <a:t> dirençli bazı mutasyonlara karşı etkili.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E6EF63-9BFF-4000-88CE-4A63DE6817CD}" type="parTrans" cxnId="{676C46BD-2922-4BDB-B9A8-62BCD0A0F5A0}">
      <dgm:prSet/>
      <dgm:spPr/>
      <dgm:t>
        <a:bodyPr/>
        <a:lstStyle/>
        <a:p>
          <a:endParaRPr lang="en-US"/>
        </a:p>
      </dgm:t>
    </dgm:pt>
    <dgm:pt modelId="{DEDA4C51-4AF8-4157-8B52-874170233ED6}" type="sibTrans" cxnId="{676C46BD-2922-4BDB-B9A8-62BCD0A0F5A0}">
      <dgm:prSet/>
      <dgm:spPr/>
      <dgm:t>
        <a:bodyPr/>
        <a:lstStyle/>
        <a:p>
          <a:endParaRPr lang="en-US"/>
        </a:p>
      </dgm:t>
    </dgm:pt>
    <dgm:pt modelId="{8B5C16FD-EF0F-7447-8DAA-6CAA4FD92EE5}" type="pres">
      <dgm:prSet presAssocID="{DDB89F56-662B-424B-AB8E-3E77A91938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40FD2EA-CD7D-4A48-800A-31E2D0674904}" type="pres">
      <dgm:prSet presAssocID="{A7615B18-FA69-4D94-9640-FFC102508CD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53E3CF0-0528-D447-815D-A11021B777D9}" type="pres">
      <dgm:prSet presAssocID="{1EDF6690-AEC9-447F-A26D-7D02DBF72E61}" presName="spacer" presStyleCnt="0"/>
      <dgm:spPr/>
    </dgm:pt>
    <dgm:pt modelId="{DBAC6A6F-DADE-A248-900D-69454F6F9EDE}" type="pres">
      <dgm:prSet presAssocID="{6ECC3B48-5329-4A1A-B5DE-496E1142F2CF}" presName="parentText" presStyleLbl="node1" presStyleIdx="1" presStyleCnt="4" custScaleY="5784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B629AA9-61F4-9C45-8708-31E060C3C8EB}" type="pres">
      <dgm:prSet presAssocID="{DB143377-25B0-44E6-B8BB-E5BF0D48D72A}" presName="spacer" presStyleCnt="0"/>
      <dgm:spPr/>
    </dgm:pt>
    <dgm:pt modelId="{9D4F8275-C6AA-E149-A507-D5ABC923739D}" type="pres">
      <dgm:prSet presAssocID="{40E8A9B3-EA10-4CA4-B227-69BDE6974A5F}" presName="parentText" presStyleLbl="node1" presStyleIdx="2" presStyleCnt="4" custScaleY="14143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98941D9-84B7-9F4C-88D1-CDEEAF787FFB}" type="pres">
      <dgm:prSet presAssocID="{BF84D487-4438-47B0-ABDE-E21C09A981F0}" presName="spacer" presStyleCnt="0"/>
      <dgm:spPr/>
    </dgm:pt>
    <dgm:pt modelId="{B9AC4B0B-3EE7-5A49-959F-C3173E2B0CA9}" type="pres">
      <dgm:prSet presAssocID="{1F273B07-F56B-4C0F-B5A9-D64BF4DDB4CE}" presName="parentText" presStyleLbl="node1" presStyleIdx="3" presStyleCnt="4" custScaleY="7030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D341123-C3D9-0C43-A26D-5085D8A9F660}" type="presOf" srcId="{6ECC3B48-5329-4A1A-B5DE-496E1142F2CF}" destId="{DBAC6A6F-DADE-A248-900D-69454F6F9EDE}" srcOrd="0" destOrd="0" presId="urn:microsoft.com/office/officeart/2005/8/layout/vList2"/>
    <dgm:cxn modelId="{7B9C408F-8507-4AE2-A1E6-0241AC9DBCE5}" srcId="{DDB89F56-662B-424B-AB8E-3E77A91938DD}" destId="{40E8A9B3-EA10-4CA4-B227-69BDE6974A5F}" srcOrd="2" destOrd="0" parTransId="{BA32F784-513D-4E9E-850E-8DA6E92F74B9}" sibTransId="{BF84D487-4438-47B0-ABDE-E21C09A981F0}"/>
    <dgm:cxn modelId="{C348D271-8F78-4549-9220-4914F057515D}" type="presOf" srcId="{1F273B07-F56B-4C0F-B5A9-D64BF4DDB4CE}" destId="{B9AC4B0B-3EE7-5A49-959F-C3173E2B0CA9}" srcOrd="0" destOrd="0" presId="urn:microsoft.com/office/officeart/2005/8/layout/vList2"/>
    <dgm:cxn modelId="{4FC5AD6E-22CF-AA4D-9FC1-D6FD1FF7E866}" type="presOf" srcId="{DDB89F56-662B-424B-AB8E-3E77A91938DD}" destId="{8B5C16FD-EF0F-7447-8DAA-6CAA4FD92EE5}" srcOrd="0" destOrd="0" presId="urn:microsoft.com/office/officeart/2005/8/layout/vList2"/>
    <dgm:cxn modelId="{61BF69C6-559D-4F7F-82FD-027272B78582}" srcId="{DDB89F56-662B-424B-AB8E-3E77A91938DD}" destId="{6ECC3B48-5329-4A1A-B5DE-496E1142F2CF}" srcOrd="1" destOrd="0" parTransId="{4AF462FB-BDBB-4731-8435-2F8ADAFD5EE0}" sibTransId="{DB143377-25B0-44E6-B8BB-E5BF0D48D72A}"/>
    <dgm:cxn modelId="{F2B4E845-927F-6A47-8482-E503F9F0EEEB}" type="presOf" srcId="{A7615B18-FA69-4D94-9640-FFC102508CDE}" destId="{940FD2EA-CD7D-4A48-800A-31E2D0674904}" srcOrd="0" destOrd="0" presId="urn:microsoft.com/office/officeart/2005/8/layout/vList2"/>
    <dgm:cxn modelId="{0295EEFF-1FB5-4AC7-82DB-77B9EE1C9ED7}" srcId="{DDB89F56-662B-424B-AB8E-3E77A91938DD}" destId="{A7615B18-FA69-4D94-9640-FFC102508CDE}" srcOrd="0" destOrd="0" parTransId="{86E636BF-2ADF-4D7D-B316-B21AC832D7F6}" sibTransId="{1EDF6690-AEC9-447F-A26D-7D02DBF72E61}"/>
    <dgm:cxn modelId="{676C46BD-2922-4BDB-B9A8-62BCD0A0F5A0}" srcId="{DDB89F56-662B-424B-AB8E-3E77A91938DD}" destId="{1F273B07-F56B-4C0F-B5A9-D64BF4DDB4CE}" srcOrd="3" destOrd="0" parTransId="{67E6EF63-9BFF-4000-88CE-4A63DE6817CD}" sibTransId="{DEDA4C51-4AF8-4157-8B52-874170233ED6}"/>
    <dgm:cxn modelId="{12323EE5-67FD-E748-9D14-C98567A53202}" type="presOf" srcId="{40E8A9B3-EA10-4CA4-B227-69BDE6974A5F}" destId="{9D4F8275-C6AA-E149-A507-D5ABC923739D}" srcOrd="0" destOrd="0" presId="urn:microsoft.com/office/officeart/2005/8/layout/vList2"/>
    <dgm:cxn modelId="{40352CF5-F19E-D34A-9809-99B0D492FC27}" type="presParOf" srcId="{8B5C16FD-EF0F-7447-8DAA-6CAA4FD92EE5}" destId="{940FD2EA-CD7D-4A48-800A-31E2D0674904}" srcOrd="0" destOrd="0" presId="urn:microsoft.com/office/officeart/2005/8/layout/vList2"/>
    <dgm:cxn modelId="{46B46023-1C5E-2547-B1B9-513435DEF8B3}" type="presParOf" srcId="{8B5C16FD-EF0F-7447-8DAA-6CAA4FD92EE5}" destId="{A53E3CF0-0528-D447-815D-A11021B777D9}" srcOrd="1" destOrd="0" presId="urn:microsoft.com/office/officeart/2005/8/layout/vList2"/>
    <dgm:cxn modelId="{4E4C609E-400B-C64C-BB12-F0DD28837C80}" type="presParOf" srcId="{8B5C16FD-EF0F-7447-8DAA-6CAA4FD92EE5}" destId="{DBAC6A6F-DADE-A248-900D-69454F6F9EDE}" srcOrd="2" destOrd="0" presId="urn:microsoft.com/office/officeart/2005/8/layout/vList2"/>
    <dgm:cxn modelId="{F8FEFDDB-0256-7941-BA90-281058895918}" type="presParOf" srcId="{8B5C16FD-EF0F-7447-8DAA-6CAA4FD92EE5}" destId="{DB629AA9-61F4-9C45-8708-31E060C3C8EB}" srcOrd="3" destOrd="0" presId="urn:microsoft.com/office/officeart/2005/8/layout/vList2"/>
    <dgm:cxn modelId="{3448104B-1260-F74C-82BC-625D5C0050E6}" type="presParOf" srcId="{8B5C16FD-EF0F-7447-8DAA-6CAA4FD92EE5}" destId="{9D4F8275-C6AA-E149-A507-D5ABC923739D}" srcOrd="4" destOrd="0" presId="urn:microsoft.com/office/officeart/2005/8/layout/vList2"/>
    <dgm:cxn modelId="{F63DC34E-7558-BB41-8CE2-0F5AB9F0C153}" type="presParOf" srcId="{8B5C16FD-EF0F-7447-8DAA-6CAA4FD92EE5}" destId="{998941D9-84B7-9F4C-88D1-CDEEAF787FFB}" srcOrd="5" destOrd="0" presId="urn:microsoft.com/office/officeart/2005/8/layout/vList2"/>
    <dgm:cxn modelId="{E1E463D0-1DD4-DF41-89B9-5C544EF011BA}" type="presParOf" srcId="{8B5C16FD-EF0F-7447-8DAA-6CAA4FD92EE5}" destId="{B9AC4B0B-3EE7-5A49-959F-C3173E2B0CA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7069E-10F4-C64E-974D-5BE9DC32F3F0}">
      <dsp:nvSpPr>
        <dsp:cNvPr id="0" name=""/>
        <dsp:cNvSpPr/>
      </dsp:nvSpPr>
      <dsp:spPr>
        <a:xfrm>
          <a:off x="0" y="6073"/>
          <a:ext cx="10820400" cy="1444949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800" b="1" i="0" kern="1200" dirty="0">
              <a:latin typeface="Arial" panose="020B0604020202020204" pitchFamily="34" charset="0"/>
              <a:cs typeface="Arial" panose="020B0604020202020204" pitchFamily="34" charset="0"/>
            </a:rPr>
            <a:t>MMR oranını 2 kat artırdı (25.5% vs. 13.2%).</a:t>
          </a:r>
          <a:endParaRPr lang="en-US" sz="3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537" y="76610"/>
        <a:ext cx="10679326" cy="1303875"/>
      </dsp:txXfrm>
    </dsp:sp>
    <dsp:sp modelId="{AF760818-4231-7A47-BC61-FFDC4DF7CECB}">
      <dsp:nvSpPr>
        <dsp:cNvPr id="0" name=""/>
        <dsp:cNvSpPr/>
      </dsp:nvSpPr>
      <dsp:spPr>
        <a:xfrm>
          <a:off x="0" y="1560463"/>
          <a:ext cx="10820400" cy="1444949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800" b="1" i="0" kern="1200" dirty="0">
              <a:latin typeface="Arial" panose="020B0604020202020204" pitchFamily="34" charset="0"/>
              <a:cs typeface="Arial" panose="020B0604020202020204" pitchFamily="34" charset="0"/>
            </a:rPr>
            <a:t>Özellikle T315I mutasyonlu hastalarda etkili (</a:t>
          </a:r>
          <a:r>
            <a:rPr lang="tr-TR" sz="3800" b="1" i="0" kern="1200" dirty="0" err="1">
              <a:latin typeface="Arial" panose="020B0604020202020204" pitchFamily="34" charset="0"/>
              <a:cs typeface="Arial" panose="020B0604020202020204" pitchFamily="34" charset="0"/>
            </a:rPr>
            <a:t>Bosutinib</a:t>
          </a:r>
          <a:r>
            <a:rPr lang="tr-TR" sz="3800" b="1" i="0" kern="1200" dirty="0">
              <a:latin typeface="Arial" panose="020B0604020202020204" pitchFamily="34" charset="0"/>
              <a:cs typeface="Arial" panose="020B0604020202020204" pitchFamily="34" charset="0"/>
            </a:rPr>
            <a:t> bu grupta işe yaramıyor).</a:t>
          </a:r>
          <a:endParaRPr lang="en-US" sz="3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537" y="1631000"/>
        <a:ext cx="10679326" cy="1303875"/>
      </dsp:txXfrm>
    </dsp:sp>
    <dsp:sp modelId="{0BBF8C81-31D9-EC4D-8940-BCD3DF3533E6}">
      <dsp:nvSpPr>
        <dsp:cNvPr id="0" name=""/>
        <dsp:cNvSpPr/>
      </dsp:nvSpPr>
      <dsp:spPr>
        <a:xfrm>
          <a:off x="0" y="3114853"/>
          <a:ext cx="10820400" cy="1444949"/>
        </a:xfrm>
        <a:prstGeom prst="roundRect">
          <a:avLst/>
        </a:prstGeom>
        <a:solidFill>
          <a:schemeClr val="tx2">
            <a:lumMod val="75000"/>
            <a:lumOff val="2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800" b="1" i="0" kern="1200" dirty="0">
              <a:latin typeface="Arial" panose="020B0604020202020204" pitchFamily="34" charset="0"/>
              <a:cs typeface="Arial" panose="020B0604020202020204" pitchFamily="34" charset="0"/>
            </a:rPr>
            <a:t>Zamanla yanıt daha da arttı (96. haftada MMR %37.6).</a:t>
          </a:r>
          <a:endParaRPr lang="en-US" sz="3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537" y="3185390"/>
        <a:ext cx="10679326" cy="13038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1AEFD9-2673-C44A-B9D6-F45C43A2584C}">
      <dsp:nvSpPr>
        <dsp:cNvPr id="0" name=""/>
        <dsp:cNvSpPr/>
      </dsp:nvSpPr>
      <dsp:spPr>
        <a:xfrm rot="5400000">
          <a:off x="4815796" y="-1906058"/>
          <a:ext cx="923535" cy="496711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kern="1200" dirty="0">
              <a:latin typeface="Arial" panose="020B0604020202020204" pitchFamily="34" charset="0"/>
              <a:cs typeface="Arial" panose="020B0604020202020204" pitchFamily="34" charset="0"/>
            </a:rPr>
            <a:t>TKI tedavisine dirençli veya </a:t>
          </a:r>
          <a:r>
            <a:rPr lang="tr-TR" sz="1600" b="1" i="0" kern="1200" dirty="0" err="1">
              <a:latin typeface="Arial" panose="020B0604020202020204" pitchFamily="34" charset="0"/>
              <a:cs typeface="Arial" panose="020B0604020202020204" pitchFamily="34" charset="0"/>
            </a:rPr>
            <a:t>intoleranslı</a:t>
          </a:r>
          <a:r>
            <a:rPr lang="tr-TR" sz="1600" b="1" i="0" kern="1200" dirty="0">
              <a:latin typeface="Arial" panose="020B0604020202020204" pitchFamily="34" charset="0"/>
              <a:cs typeface="Arial" panose="020B0604020202020204" pitchFamily="34" charset="0"/>
            </a:rPr>
            <a:t> kronik faz KML hastaları.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kern="1200" dirty="0" err="1">
              <a:latin typeface="Arial" panose="020B0604020202020204" pitchFamily="34" charset="0"/>
              <a:cs typeface="Arial" panose="020B0604020202020204" pitchFamily="34" charset="0"/>
            </a:rPr>
            <a:t>Ponatinib</a:t>
          </a:r>
          <a:r>
            <a:rPr lang="tr-TR" sz="1600" b="1" i="0" kern="1200" dirty="0">
              <a:latin typeface="Arial" panose="020B0604020202020204" pitchFamily="34" charset="0"/>
              <a:cs typeface="Arial" panose="020B0604020202020204" pitchFamily="34" charset="0"/>
            </a:rPr>
            <a:t> dahil en az 2 TKI başarısızlığı olanlar.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794005" y="160816"/>
        <a:ext cx="4922036" cy="833369"/>
      </dsp:txXfrm>
    </dsp:sp>
    <dsp:sp modelId="{8895762F-0CEC-3648-A7FB-D4384914B465}">
      <dsp:nvSpPr>
        <dsp:cNvPr id="0" name=""/>
        <dsp:cNvSpPr/>
      </dsp:nvSpPr>
      <dsp:spPr>
        <a:xfrm>
          <a:off x="0" y="292"/>
          <a:ext cx="2794004" cy="11544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i="0" kern="1200" dirty="0">
              <a:latin typeface="Arial" panose="020B0604020202020204" pitchFamily="34" charset="0"/>
              <a:cs typeface="Arial" panose="020B0604020202020204" pitchFamily="34" charset="0"/>
            </a:rPr>
            <a:t>Hasta Popülasyonu: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354" y="56646"/>
        <a:ext cx="2681296" cy="1041710"/>
      </dsp:txXfrm>
    </dsp:sp>
    <dsp:sp modelId="{0D462404-B71A-F442-87E6-E56E7CAC5652}">
      <dsp:nvSpPr>
        <dsp:cNvPr id="0" name=""/>
        <dsp:cNvSpPr/>
      </dsp:nvSpPr>
      <dsp:spPr>
        <a:xfrm rot="5400000">
          <a:off x="4815796" y="-693918"/>
          <a:ext cx="923535" cy="496711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kern="1200" dirty="0">
              <a:latin typeface="Arial" panose="020B0604020202020204" pitchFamily="34" charset="0"/>
              <a:cs typeface="Arial" panose="020B0604020202020204" pitchFamily="34" charset="0"/>
            </a:rPr>
            <a:t>Majör Moleküler Yanıt (MMR) oranı: %30-40 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kern="1200" dirty="0">
              <a:latin typeface="Arial" panose="020B0604020202020204" pitchFamily="34" charset="0"/>
              <a:cs typeface="Arial" panose="020B0604020202020204" pitchFamily="34" charset="0"/>
            </a:rPr>
            <a:t>T315I mutasyonlu hastalarda etkinlik: Belirgin yanıt gözlemlendi (MMR ~%40).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794005" y="1372956"/>
        <a:ext cx="4922036" cy="833369"/>
      </dsp:txXfrm>
    </dsp:sp>
    <dsp:sp modelId="{D067FBDB-587B-0246-B2DE-BC99204FF6A2}">
      <dsp:nvSpPr>
        <dsp:cNvPr id="0" name=""/>
        <dsp:cNvSpPr/>
      </dsp:nvSpPr>
      <dsp:spPr>
        <a:xfrm>
          <a:off x="0" y="1241292"/>
          <a:ext cx="2794004" cy="11544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i="0" kern="1200" dirty="0">
              <a:latin typeface="Arial" panose="020B0604020202020204" pitchFamily="34" charset="0"/>
              <a:cs typeface="Arial" panose="020B0604020202020204" pitchFamily="34" charset="0"/>
            </a:rPr>
            <a:t>Etkinlik: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354" y="1297646"/>
        <a:ext cx="2681296" cy="1041710"/>
      </dsp:txXfrm>
    </dsp:sp>
    <dsp:sp modelId="{6048719B-3572-E64C-95E9-87ED148319A1}">
      <dsp:nvSpPr>
        <dsp:cNvPr id="0" name=""/>
        <dsp:cNvSpPr/>
      </dsp:nvSpPr>
      <dsp:spPr>
        <a:xfrm rot="5400000">
          <a:off x="4351341" y="864506"/>
          <a:ext cx="1842138" cy="49622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kern="1200" dirty="0">
              <a:latin typeface="Arial" panose="020B0604020202020204" pitchFamily="34" charset="0"/>
              <a:cs typeface="Arial" panose="020B0604020202020204" pitchFamily="34" charset="0"/>
            </a:rPr>
            <a:t>En sık yan etkiler: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kern="1200" dirty="0">
              <a:latin typeface="Arial" panose="020B0604020202020204" pitchFamily="34" charset="0"/>
              <a:cs typeface="Arial" panose="020B0604020202020204" pitchFamily="34" charset="0"/>
            </a:rPr>
            <a:t>Hafif trombositopeni (%20-30).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kern="1200" dirty="0">
              <a:latin typeface="Arial" panose="020B0604020202020204" pitchFamily="34" charset="0"/>
              <a:cs typeface="Arial" panose="020B0604020202020204" pitchFamily="34" charset="0"/>
            </a:rPr>
            <a:t>Bulantı, baş ağrısı.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kern="1200" dirty="0">
              <a:latin typeface="Arial" panose="020B0604020202020204" pitchFamily="34" charset="0"/>
              <a:cs typeface="Arial" panose="020B0604020202020204" pitchFamily="34" charset="0"/>
            </a:rPr>
            <a:t>Ciddi yan etki oranı düşük (&lt;%10), </a:t>
          </a:r>
          <a:r>
            <a:rPr lang="tr-TR" sz="1600" b="1" i="0" kern="1200" dirty="0" err="1">
              <a:latin typeface="Arial" panose="020B0604020202020204" pitchFamily="34" charset="0"/>
              <a:cs typeface="Arial" panose="020B0604020202020204" pitchFamily="34" charset="0"/>
            </a:rPr>
            <a:t>ponatinib'den</a:t>
          </a:r>
          <a:r>
            <a:rPr lang="tr-TR" sz="1600" b="1" i="0" kern="1200" dirty="0">
              <a:latin typeface="Arial" panose="020B0604020202020204" pitchFamily="34" charset="0"/>
              <a:cs typeface="Arial" panose="020B0604020202020204" pitchFamily="34" charset="0"/>
            </a:rPr>
            <a:t> daha iyi tolerans.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791276" y="2514497"/>
        <a:ext cx="4872342" cy="1662286"/>
      </dsp:txXfrm>
    </dsp:sp>
    <dsp:sp modelId="{0F1029EF-2627-5343-A753-BBC8EF5E5D50}">
      <dsp:nvSpPr>
        <dsp:cNvPr id="0" name=""/>
        <dsp:cNvSpPr/>
      </dsp:nvSpPr>
      <dsp:spPr>
        <a:xfrm>
          <a:off x="0" y="2768431"/>
          <a:ext cx="2791276" cy="11544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i="0" kern="1200" dirty="0">
              <a:latin typeface="Arial" panose="020B0604020202020204" pitchFamily="34" charset="0"/>
              <a:cs typeface="Arial" panose="020B0604020202020204" pitchFamily="34" charset="0"/>
            </a:rPr>
            <a:t>Güvenlilik: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354" y="2824785"/>
        <a:ext cx="2678568" cy="1041710"/>
      </dsp:txXfrm>
    </dsp:sp>
    <dsp:sp modelId="{5F86A1AE-E709-8542-B0D4-C89A4DADE664}">
      <dsp:nvSpPr>
        <dsp:cNvPr id="0" name=""/>
        <dsp:cNvSpPr/>
      </dsp:nvSpPr>
      <dsp:spPr>
        <a:xfrm>
          <a:off x="0" y="4324431"/>
          <a:ext cx="7753550" cy="11544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i="0" kern="1200" dirty="0">
              <a:latin typeface="Arial" panose="020B0604020202020204" pitchFamily="34" charset="0"/>
              <a:cs typeface="Arial" panose="020B0604020202020204" pitchFamily="34" charset="0"/>
            </a:rPr>
            <a:t>⚠ </a:t>
          </a:r>
          <a:r>
            <a:rPr lang="tr-TR" sz="2400" b="1" i="0" kern="1200" dirty="0">
              <a:latin typeface="Arial" panose="020B0604020202020204" pitchFamily="34" charset="0"/>
              <a:cs typeface="Arial" panose="020B0604020202020204" pitchFamily="34" charset="0"/>
            </a:rPr>
            <a:t>Henüz faz 3 verisi yok, ancak faz 2 çalışmaları devam ediyor.</a:t>
          </a:r>
          <a:r>
            <a:rPr lang="tr-TR" sz="1600" kern="120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tr-TR" sz="1600" kern="1200" dirty="0">
              <a:latin typeface="Arial" panose="020B0604020202020204" pitchFamily="34" charset="0"/>
              <a:cs typeface="Arial" panose="020B0604020202020204" pitchFamily="34" charset="0"/>
            </a:rPr>
          </a:b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354" y="4380785"/>
        <a:ext cx="7640842" cy="10417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0FD2EA-CD7D-4A48-800A-31E2D0674904}">
      <dsp:nvSpPr>
        <dsp:cNvPr id="0" name=""/>
        <dsp:cNvSpPr/>
      </dsp:nvSpPr>
      <dsp:spPr>
        <a:xfrm>
          <a:off x="0" y="2504"/>
          <a:ext cx="7598978" cy="164314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>
              <a:latin typeface="Arial" panose="020B0604020202020204" pitchFamily="34" charset="0"/>
              <a:cs typeface="Arial" panose="020B0604020202020204" pitchFamily="34" charset="0"/>
            </a:rPr>
            <a:t>İmatinib türevi TKİ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12" y="82716"/>
        <a:ext cx="7438554" cy="1482721"/>
      </dsp:txXfrm>
    </dsp:sp>
    <dsp:sp modelId="{DBAC6A6F-DADE-A248-900D-69454F6F9EDE}">
      <dsp:nvSpPr>
        <dsp:cNvPr id="0" name=""/>
        <dsp:cNvSpPr/>
      </dsp:nvSpPr>
      <dsp:spPr>
        <a:xfrm>
          <a:off x="0" y="1651767"/>
          <a:ext cx="7598978" cy="950411"/>
        </a:xfrm>
        <a:prstGeom prst="roundRect">
          <a:avLst/>
        </a:prstGeom>
        <a:gradFill rotWithShape="0">
          <a:gsLst>
            <a:gs pos="0">
              <a:schemeClr val="accent2">
                <a:hueOff val="2147871"/>
                <a:satOff val="-6164"/>
                <a:lumOff val="-98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147871"/>
                <a:satOff val="-6164"/>
                <a:lumOff val="-98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147871"/>
                <a:satOff val="-6164"/>
                <a:lumOff val="-98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i="0" kern="1200" dirty="0">
              <a:latin typeface="Arial" panose="020B0604020202020204" pitchFamily="34" charset="0"/>
              <a:cs typeface="Arial" panose="020B0604020202020204" pitchFamily="34" charset="0"/>
            </a:rPr>
            <a:t>2019'da Çin'de onaylandı</a:t>
          </a:r>
          <a:r>
            <a:rPr lang="tr-TR" sz="2400" b="0" i="0" kern="1200" dirty="0">
              <a:latin typeface="Arial" panose="020B0604020202020204" pitchFamily="34" charset="0"/>
              <a:cs typeface="Arial" panose="020B0604020202020204" pitchFamily="34" charset="0"/>
            </a:rPr>
            <a:t>, diğer ülkelerde faz 3 çalışmaları devam ediyor.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395" y="1698162"/>
        <a:ext cx="7506188" cy="857621"/>
      </dsp:txXfrm>
    </dsp:sp>
    <dsp:sp modelId="{9D4F8275-C6AA-E149-A507-D5ABC923739D}">
      <dsp:nvSpPr>
        <dsp:cNvPr id="0" name=""/>
        <dsp:cNvSpPr/>
      </dsp:nvSpPr>
      <dsp:spPr>
        <a:xfrm>
          <a:off x="0" y="2608296"/>
          <a:ext cx="7598978" cy="2323917"/>
        </a:xfrm>
        <a:prstGeom prst="roundRect">
          <a:avLst/>
        </a:prstGeom>
        <a:gradFill rotWithShape="0">
          <a:gsLst>
            <a:gs pos="0">
              <a:schemeClr val="accent2">
                <a:hueOff val="4295743"/>
                <a:satOff val="-12329"/>
                <a:lumOff val="-197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295743"/>
                <a:satOff val="-12329"/>
                <a:lumOff val="-197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295743"/>
                <a:satOff val="-12329"/>
                <a:lumOff val="-197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i="0" kern="1200" dirty="0">
              <a:latin typeface="Arial" panose="020B0604020202020204" pitchFamily="34" charset="0"/>
              <a:cs typeface="Arial" panose="020B0604020202020204" pitchFamily="34" charset="0"/>
            </a:rPr>
            <a:t>Selektif BCR-ABL inhibisyonu: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i="0" kern="1200" dirty="0" err="1">
              <a:latin typeface="Arial" panose="020B0604020202020204" pitchFamily="34" charset="0"/>
              <a:cs typeface="Arial" panose="020B0604020202020204" pitchFamily="34" charset="0"/>
            </a:rPr>
            <a:t>İmatinib'den</a:t>
          </a:r>
          <a:r>
            <a:rPr lang="tr-TR" sz="2400" b="0" i="0" kern="1200" dirty="0">
              <a:latin typeface="Arial" panose="020B0604020202020204" pitchFamily="34" charset="0"/>
              <a:cs typeface="Arial" panose="020B0604020202020204" pitchFamily="34" charset="0"/>
            </a:rPr>
            <a:t> </a:t>
          </a:r>
          <a:r>
            <a:rPr lang="tr-TR" sz="2400" b="1" i="0" kern="1200" dirty="0">
              <a:latin typeface="Arial" panose="020B0604020202020204" pitchFamily="34" charset="0"/>
              <a:cs typeface="Arial" panose="020B0604020202020204" pitchFamily="34" charset="0"/>
            </a:rPr>
            <a:t>10-30 kat daha güçlü</a:t>
          </a:r>
          <a:r>
            <a:rPr lang="tr-TR" sz="2400" b="0" i="0" kern="1200" dirty="0">
              <a:latin typeface="Arial" panose="020B0604020202020204" pitchFamily="34" charset="0"/>
              <a:cs typeface="Arial" panose="020B0604020202020204" pitchFamily="34" charset="0"/>
            </a:rPr>
            <a:t> bağlanma afinitesi.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i="0" kern="1200" dirty="0">
              <a:latin typeface="Arial" panose="020B0604020202020204" pitchFamily="34" charset="0"/>
              <a:cs typeface="Arial" panose="020B0604020202020204" pitchFamily="34" charset="0"/>
            </a:rPr>
            <a:t>Daha az hedef dışı etki</a:t>
          </a:r>
          <a:r>
            <a:rPr lang="tr-TR" sz="2400" b="0" i="0" kern="1200" dirty="0">
              <a:latin typeface="Arial" panose="020B0604020202020204" pitchFamily="34" charset="0"/>
              <a:cs typeface="Arial" panose="020B0604020202020204" pitchFamily="34" charset="0"/>
            </a:rPr>
            <a:t> → </a:t>
          </a:r>
          <a:r>
            <a:rPr lang="tr-TR" sz="2400" b="1" i="0" kern="1200" dirty="0">
              <a:latin typeface="Arial" panose="020B0604020202020204" pitchFamily="34" charset="0"/>
              <a:cs typeface="Arial" panose="020B0604020202020204" pitchFamily="34" charset="0"/>
            </a:rPr>
            <a:t>daha az yan etki</a:t>
          </a:r>
          <a:r>
            <a:rPr lang="tr-TR" sz="2400" b="0" i="0" kern="1200" dirty="0">
              <a:latin typeface="Arial" panose="020B0604020202020204" pitchFamily="34" charset="0"/>
              <a:cs typeface="Arial" panose="020B0604020202020204" pitchFamily="34" charset="0"/>
            </a:rPr>
            <a:t> (SRC, KIT inhibisyonu yok).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3444" y="2721740"/>
        <a:ext cx="7372090" cy="2097029"/>
      </dsp:txXfrm>
    </dsp:sp>
    <dsp:sp modelId="{B9AC4B0B-3EE7-5A49-959F-C3173E2B0CA9}">
      <dsp:nvSpPr>
        <dsp:cNvPr id="0" name=""/>
        <dsp:cNvSpPr/>
      </dsp:nvSpPr>
      <dsp:spPr>
        <a:xfrm>
          <a:off x="0" y="4938331"/>
          <a:ext cx="7598978" cy="1155164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i="0" kern="1200" dirty="0">
              <a:latin typeface="Arial" panose="020B0604020202020204" pitchFamily="34" charset="0"/>
              <a:cs typeface="Arial" panose="020B0604020202020204" pitchFamily="34" charset="0"/>
            </a:rPr>
            <a:t>Düşük direnç riski:</a:t>
          </a:r>
          <a:r>
            <a:rPr lang="tr-TR" sz="2400" b="0" i="0" kern="1200" dirty="0">
              <a:latin typeface="Arial" panose="020B0604020202020204" pitchFamily="34" charset="0"/>
              <a:cs typeface="Arial" panose="020B0604020202020204" pitchFamily="34" charset="0"/>
            </a:rPr>
            <a:t> </a:t>
          </a:r>
          <a:r>
            <a:rPr lang="tr-TR" sz="2400" b="0" i="0" kern="1200" dirty="0" err="1">
              <a:latin typeface="Arial" panose="020B0604020202020204" pitchFamily="34" charset="0"/>
              <a:cs typeface="Arial" panose="020B0604020202020204" pitchFamily="34" charset="0"/>
            </a:rPr>
            <a:t>İmatinib'e</a:t>
          </a:r>
          <a:r>
            <a:rPr lang="tr-TR" sz="2400" b="0" i="0" kern="1200" dirty="0">
              <a:latin typeface="Arial" panose="020B0604020202020204" pitchFamily="34" charset="0"/>
              <a:cs typeface="Arial" panose="020B0604020202020204" pitchFamily="34" charset="0"/>
            </a:rPr>
            <a:t> dirençli bazı mutasyonlara karşı etkili.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390" y="4994721"/>
        <a:ext cx="7486198" cy="10423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220B5-CB07-644C-839C-B3FC55A8B753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44CF9-A0C7-3248-B7A8-3C93D915A7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1428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44CF9-A0C7-3248-B7A8-3C93D915A78D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1120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44CF9-A0C7-3248-B7A8-3C93D915A78D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4000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AE6AEDD-FC41-8B08-C38C-3381DB785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6D014CE-F765-47CC-8A13-DAED4D4FF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5F9862-897B-3823-5782-2912A278C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F34F-3B6E-8840-B741-A694E6EADF63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6DE50DD-9826-7D8C-FC86-719E6EFC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BE79235-4108-FA1E-8512-408C3A6C6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A4C-F6DC-884E-A6D9-AB8873143C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3754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367FBCC-B533-010F-7822-ADF0DF049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F9B3990-7D7A-D82E-8D66-13A31A588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3D7CCBD-FB6D-92CF-0F14-B9F782F39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F34F-3B6E-8840-B741-A694E6EADF63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D52D1F0-5242-D6B7-124F-6B0FC683B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C616C52-72BA-F5A3-06DB-C89BEDD48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A4C-F6DC-884E-A6D9-AB8873143C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708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42A6805-DA96-BDEA-8F54-6A2B26F949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8964142-B752-C270-31E5-57033EE5A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60545B3-3C76-6AF8-0640-4A13BAB45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F34F-3B6E-8840-B741-A694E6EADF63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8B91FC1-CBD7-1C67-2009-ADCA81254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0D1AB6D-C0BE-4415-51EB-DF956FCFE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A4C-F6DC-884E-A6D9-AB8873143C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3891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41661F-3444-AAFE-AF68-0C4820F13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EA8906C-E816-C097-5C54-190AB911E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9AB77FE-1355-87B9-1959-EE197B5EC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F34F-3B6E-8840-B741-A694E6EADF63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4935971-CD20-A22C-4182-0D24FFADD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871D1C3-893E-8813-D27C-B32F43AB8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A4C-F6DC-884E-A6D9-AB8873143C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021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BF5925F-4DDE-35ED-569F-985DE094E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523F13C-FA11-17DD-9AD0-142EB222A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AEDDA62-6425-1969-BA5E-907882B2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F34F-3B6E-8840-B741-A694E6EADF63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A5E42D-9E37-291E-B048-B9D89DA07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ADC0D53-CDD1-C14C-1030-35C189D8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A4C-F6DC-884E-A6D9-AB8873143C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306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4EC017B-937D-0789-0017-C74754C3B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D5F460-EE1D-59FE-B730-A55B11040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4EAD5DA-9701-D805-003C-ACB5499B7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84A9795-A93E-ECC1-326C-81645090D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F34F-3B6E-8840-B741-A694E6EADF63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710732B-0E85-B968-8BD3-282AE5BAA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0AFF685-C7EA-44B2-4719-1DE26F7A7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A4C-F6DC-884E-A6D9-AB8873143C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3316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F13DA89-04D9-EAAF-812E-5990777D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1974F20-A0B6-3A3C-2904-5A7040181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A0D84E4-12ED-6AEF-4301-00E705F56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D78C4D1-FDD0-F809-5A6F-0806298490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8834073-75C4-96B5-E50F-1665B237EC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AD8AFE42-5091-23F5-2A90-EAC8AF133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F34F-3B6E-8840-B741-A694E6EADF63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0F7C3D12-9DB9-8F27-292C-4F7B59D78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49CCCF30-3E6B-AAB1-1BD5-A2CE65BE2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A4C-F6DC-884E-A6D9-AB8873143C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6774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ACE05F-C3C8-6AE8-5F19-8FB21A5A3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098DB5C-6997-8DB4-A970-A2A2EE230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F34F-3B6E-8840-B741-A694E6EADF63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5F69807-3B32-90D9-1AAC-16DB435A9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4124C4F-545C-6D46-CD0E-0787BA1F2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A4C-F6DC-884E-A6D9-AB8873143C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5954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8E5ACD6-1C16-039A-C79E-5879F3A1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F34F-3B6E-8840-B741-A694E6EADF63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C1650E1C-CB81-ED05-769D-79B4F4EE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95B6E3A-C924-BB57-E92A-FFE304558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A4C-F6DC-884E-A6D9-AB8873143C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0648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01ADE0-8B69-B399-C9BE-F583027FE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DD11304-506F-D9BA-C9AA-432784E7A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3804050-1EB2-C736-CEAA-90404D44B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FAB9DCF-4868-6886-A237-9106DB12A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F34F-3B6E-8840-B741-A694E6EADF63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19E6E34-B950-3BD0-7D6C-83343C21C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17F09EC-0A6E-667A-9EB2-16E0EE14B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A4C-F6DC-884E-A6D9-AB8873143C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7573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CD5BFF4-438F-3E1A-88B0-812C166F6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A8B649B1-0F5F-9616-208D-188488053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1541516-FEDF-2128-1890-3047EDF38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B434423-21DD-816A-A80A-ED8D94D47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F34F-3B6E-8840-B741-A694E6EADF63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BB5827F-9162-A6C2-BC2A-D0170CA3F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83496AC-A8D4-0686-9BE6-4943ED70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4A4C-F6DC-884E-A6D9-AB8873143C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5551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E47BA82B-A95A-771C-FD29-05E9C8F19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9D1C47E-4475-8E1F-EE88-E4AEC2063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ACE69BD-DD9D-8F3B-1BE7-C0D41D9BC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C1F34F-3B6E-8840-B741-A694E6EADF63}" type="datetimeFigureOut">
              <a:rPr lang="tr-TR" smtClean="0"/>
              <a:t>26.04.2025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01555E6-B5BF-E57C-4786-933E5FFE2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FF440F-90C3-C3B9-D374-4836167CB8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AD4A4C-F6DC-884E-A6D9-AB8873143C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823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520.300+ Yıldızlı Gökyüzü Stok Fotoğrafları, Resimler ve Royalty-Free  Görseller - iStock">
            <a:extLst>
              <a:ext uri="{FF2B5EF4-FFF2-40B4-BE49-F238E27FC236}">
                <a16:creationId xmlns:a16="http://schemas.microsoft.com/office/drawing/2014/main" id="{E64A7FA4-8D09-991E-BEFA-C32D9CAB7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08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3091347A-A960-C39E-61E4-B2294D0AB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tr-TR" sz="6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KML’de</a:t>
            </a:r>
            <a:r>
              <a:rPr lang="tr-T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Yeni Tedaviler Umut Vadediyor mu?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79E7E32-7DC9-CFF1-3C87-0FE29E682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Zeynep Tuğba Karabulut</a:t>
            </a:r>
          </a:p>
          <a:p>
            <a:r>
              <a:rPr lang="tr-T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Adana Şehir Hastanesi, Hematoloji Kliniği</a:t>
            </a:r>
          </a:p>
        </p:txBody>
      </p:sp>
      <p:sp>
        <p:nvSpPr>
          <p:cNvPr id="9225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2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metin, ekran görüntüsü, yazı tipi, doküman, belge içeren bir resim&#10;&#10;Açıklama otomatik olarak oluşturuldu">
            <a:extLst>
              <a:ext uri="{FF2B5EF4-FFF2-40B4-BE49-F238E27FC236}">
                <a16:creationId xmlns:a16="http://schemas.microsoft.com/office/drawing/2014/main" id="{5F1457D0-8A28-7788-DA7C-5C72AA922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80" y="109388"/>
            <a:ext cx="9293978" cy="6024126"/>
          </a:xfrm>
        </p:spPr>
      </p:pic>
    </p:spTree>
    <p:extLst>
      <p:ext uri="{BB962C8B-B14F-4D97-AF65-F5344CB8AC3E}">
        <p14:creationId xmlns:p14="http://schemas.microsoft.com/office/powerpoint/2010/main" val="333182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D427563-279E-08B4-C20D-B275ABE6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ASCEMBL Çalışması</a:t>
            </a:r>
            <a:b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</a:br>
            <a:endParaRPr lang="tr-TR" dirty="0"/>
          </a:p>
        </p:txBody>
      </p:sp>
      <p:pic>
        <p:nvPicPr>
          <p:cNvPr id="5" name="İçerik Yer Tutucusu 4" descr="metin, diyagram, yazı tipi, pl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6B6D3CE-7A49-AF03-F976-4B6E11B5B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71334"/>
            <a:ext cx="10515600" cy="3459920"/>
          </a:xfrm>
        </p:spPr>
      </p:pic>
    </p:spTree>
    <p:extLst>
      <p:ext uri="{BB962C8B-B14F-4D97-AF65-F5344CB8AC3E}">
        <p14:creationId xmlns:p14="http://schemas.microsoft.com/office/powerpoint/2010/main" val="121908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im">
            <a:extLst>
              <a:ext uri="{FF2B5EF4-FFF2-40B4-BE49-F238E27FC236}">
                <a16:creationId xmlns:a16="http://schemas.microsoft.com/office/drawing/2014/main" id="{9DA3A3E2-C7F6-C5B6-2C50-2EC5751E98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7" y="744949"/>
            <a:ext cx="8580433" cy="495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C5F6908F-B182-AE66-B392-0D77D6B6D8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442819"/>
              </p:ext>
            </p:extLst>
          </p:nvPr>
        </p:nvGraphicFramePr>
        <p:xfrm>
          <a:off x="970671" y="236867"/>
          <a:ext cx="10072466" cy="587618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484641">
                  <a:extLst>
                    <a:ext uri="{9D8B030D-6E8A-4147-A177-3AD203B41FA5}">
                      <a16:colId xmlns:a16="http://schemas.microsoft.com/office/drawing/2014/main" val="3431018285"/>
                    </a:ext>
                  </a:extLst>
                </a:gridCol>
                <a:gridCol w="2529275">
                  <a:extLst>
                    <a:ext uri="{9D8B030D-6E8A-4147-A177-3AD203B41FA5}">
                      <a16:colId xmlns:a16="http://schemas.microsoft.com/office/drawing/2014/main" val="3719619849"/>
                    </a:ext>
                  </a:extLst>
                </a:gridCol>
                <a:gridCol w="2529275">
                  <a:extLst>
                    <a:ext uri="{9D8B030D-6E8A-4147-A177-3AD203B41FA5}">
                      <a16:colId xmlns:a16="http://schemas.microsoft.com/office/drawing/2014/main" val="3920074335"/>
                    </a:ext>
                  </a:extLst>
                </a:gridCol>
                <a:gridCol w="2529275">
                  <a:extLst>
                    <a:ext uri="{9D8B030D-6E8A-4147-A177-3AD203B41FA5}">
                      <a16:colId xmlns:a16="http://schemas.microsoft.com/office/drawing/2014/main" val="3645733524"/>
                    </a:ext>
                  </a:extLst>
                </a:gridCol>
              </a:tblGrid>
              <a:tr h="1044339">
                <a:tc>
                  <a:txBody>
                    <a:bodyPr/>
                    <a:lstStyle/>
                    <a:p>
                      <a:pPr algn="l"/>
                      <a:r>
                        <a:rPr lang="tr-TR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Parametre</a:t>
                      </a:r>
                    </a:p>
                  </a:txBody>
                  <a:tcPr marR="95250" marT="95250" marB="95250" anchor="ctr">
                    <a:gradFill>
                      <a:gsLst>
                        <a:gs pos="0">
                          <a:schemeClr val="accent1">
                            <a:tint val="40000"/>
                            <a:hueOff val="0"/>
                            <a:satOff val="0"/>
                            <a:lumOff val="0"/>
                            <a:alphaOff val="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1">
                            <a:tint val="40000"/>
                            <a:hueOff val="0"/>
                            <a:satOff val="0"/>
                            <a:lumOff val="0"/>
                            <a:alphaOff val="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1">
                            <a:tint val="40000"/>
                            <a:hueOff val="0"/>
                            <a:satOff val="0"/>
                            <a:lumOff val="0"/>
                            <a:alphaOff val="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Asciminib (%)</a:t>
                      </a:r>
                    </a:p>
                  </a:txBody>
                  <a:tcPr marL="95250" marR="95250" marT="95250" marB="95250" anchor="ctr">
                    <a:gradFill>
                      <a:gsLst>
                        <a:gs pos="0">
                          <a:schemeClr val="accent1">
                            <a:tint val="40000"/>
                            <a:hueOff val="0"/>
                            <a:satOff val="0"/>
                            <a:lumOff val="0"/>
                            <a:alphaOff val="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1">
                            <a:tint val="40000"/>
                            <a:hueOff val="0"/>
                            <a:satOff val="0"/>
                            <a:lumOff val="0"/>
                            <a:alphaOff val="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1">
                            <a:tint val="40000"/>
                            <a:hueOff val="0"/>
                            <a:satOff val="0"/>
                            <a:lumOff val="0"/>
                            <a:alphaOff val="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Bosutinib</a:t>
                      </a:r>
                      <a:r>
                        <a:rPr lang="tr-TR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(%)</a:t>
                      </a:r>
                    </a:p>
                  </a:txBody>
                  <a:tcPr marL="95250" marR="95250" marT="95250" marB="95250" anchor="ctr">
                    <a:gradFill>
                      <a:gsLst>
                        <a:gs pos="0">
                          <a:schemeClr val="accent1">
                            <a:tint val="40000"/>
                            <a:hueOff val="0"/>
                            <a:satOff val="0"/>
                            <a:lumOff val="0"/>
                            <a:alphaOff val="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1">
                            <a:tint val="40000"/>
                            <a:hueOff val="0"/>
                            <a:satOff val="0"/>
                            <a:lumOff val="0"/>
                            <a:alphaOff val="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1">
                            <a:tint val="40000"/>
                            <a:hueOff val="0"/>
                            <a:satOff val="0"/>
                            <a:lumOff val="0"/>
                            <a:alphaOff val="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Değeri</a:t>
                      </a:r>
                    </a:p>
                  </a:txBody>
                  <a:tcPr marL="95250" marR="95250" marT="95250" marB="95250" anchor="ctr">
                    <a:gradFill>
                      <a:gsLst>
                        <a:gs pos="0">
                          <a:schemeClr val="accent1">
                            <a:tint val="40000"/>
                            <a:hueOff val="0"/>
                            <a:satOff val="0"/>
                            <a:lumOff val="0"/>
                            <a:alphaOff val="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1">
                            <a:tint val="40000"/>
                            <a:hueOff val="0"/>
                            <a:satOff val="0"/>
                            <a:lumOff val="0"/>
                            <a:alphaOff val="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1">
                            <a:tint val="40000"/>
                            <a:hueOff val="0"/>
                            <a:satOff val="0"/>
                            <a:lumOff val="0"/>
                            <a:alphaOff val="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0929745"/>
                  </a:ext>
                </a:extLst>
              </a:tr>
              <a:tr h="1046849">
                <a:tc>
                  <a:txBody>
                    <a:bodyPr/>
                    <a:lstStyle/>
                    <a:p>
                      <a:r>
                        <a:rPr lang="tr-TR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 Haftada MMR</a:t>
                      </a:r>
                      <a:endParaRPr lang="tr-TR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25.5</a:t>
                      </a:r>
                      <a:endParaRPr lang="tr-TR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13.2</a:t>
                      </a:r>
                      <a:endParaRPr lang="tr-TR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0.029</a:t>
                      </a:r>
                      <a:endParaRPr lang="tr-TR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2826715358"/>
                  </a:ext>
                </a:extLst>
              </a:tr>
              <a:tr h="1330206">
                <a:tc>
                  <a:txBody>
                    <a:bodyPr/>
                    <a:lstStyle/>
                    <a:p>
                      <a:r>
                        <a:rPr lang="tr-TR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 Haftada MMR (Uzatma)</a:t>
                      </a:r>
                      <a:endParaRPr lang="tr-TR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tr-TR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37.6</a:t>
                      </a:r>
                      <a:endParaRPr lang="tr-TR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15.8</a:t>
                      </a:r>
                      <a:endParaRPr lang="tr-TR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tr-TR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1714942334"/>
                  </a:ext>
                </a:extLst>
              </a:tr>
              <a:tr h="841226">
                <a:tc>
                  <a:txBody>
                    <a:bodyPr/>
                    <a:lstStyle/>
                    <a:p>
                      <a:r>
                        <a:rPr lang="tr-TR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BCR-ABL1 ≤%1 </a:t>
                      </a:r>
                      <a:endParaRPr lang="tr-TR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40.8</a:t>
                      </a:r>
                      <a:endParaRPr lang="tr-TR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24.2</a:t>
                      </a:r>
                      <a:endParaRPr lang="tr-TR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tr-TR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0.016</a:t>
                      </a:r>
                      <a:endParaRPr lang="tr-TR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324731777"/>
                  </a:ext>
                </a:extLst>
              </a:tr>
              <a:tr h="1613565">
                <a:tc>
                  <a:txBody>
                    <a:bodyPr/>
                    <a:lstStyle/>
                    <a:p>
                      <a:r>
                        <a:rPr lang="tr-TR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T315I Mutasyonlu Hastalarda MMR</a:t>
                      </a:r>
                      <a:endParaRPr lang="tr-TR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~40</a:t>
                      </a:r>
                      <a:endParaRPr lang="tr-TR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~0</a:t>
                      </a:r>
                      <a:endParaRPr lang="tr-TR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Anlamlı</a:t>
                      </a:r>
                      <a:endParaRPr lang="tr-TR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1795446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681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7AE3AD4-AF88-DC08-3554-925A97CFC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81037"/>
            <a:ext cx="10515600" cy="1325563"/>
          </a:xfrm>
        </p:spPr>
        <p:txBody>
          <a:bodyPr>
            <a:normAutofit/>
          </a:bodyPr>
          <a:lstStyle/>
          <a:p>
            <a:r>
              <a:rPr lang="tr-TR" b="1" i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tr-TR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i="0" dirty="0">
                <a:latin typeface="Arial" panose="020B0604020202020204" pitchFamily="34" charset="0"/>
                <a:cs typeface="Arial" panose="020B0604020202020204" pitchFamily="34" charset="0"/>
              </a:rPr>
              <a:t>Asciminib, </a:t>
            </a:r>
            <a:r>
              <a:rPr lang="tr-TR" b="1" i="0" dirty="0" err="1">
                <a:latin typeface="Arial" panose="020B0604020202020204" pitchFamily="34" charset="0"/>
                <a:cs typeface="Arial" panose="020B0604020202020204" pitchFamily="34" charset="0"/>
              </a:rPr>
              <a:t>Bosutinib’e</a:t>
            </a:r>
            <a:r>
              <a:rPr lang="tr-TR" b="1" i="0" dirty="0">
                <a:latin typeface="Arial" panose="020B0604020202020204" pitchFamily="34" charset="0"/>
                <a:cs typeface="Arial" panose="020B0604020202020204" pitchFamily="34" charset="0"/>
              </a:rPr>
              <a:t> göre: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FF06BC97-D40B-44C6-FD78-4B1F25C93B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257962"/>
              </p:ext>
            </p:extLst>
          </p:nvPr>
        </p:nvGraphicFramePr>
        <p:xfrm>
          <a:off x="838200" y="1611086"/>
          <a:ext cx="10820400" cy="4565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587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im">
            <a:extLst>
              <a:ext uri="{FF2B5EF4-FFF2-40B4-BE49-F238E27FC236}">
                <a16:creationId xmlns:a16="http://schemas.microsoft.com/office/drawing/2014/main" id="{823073AE-EA4B-B916-9214-349A73466E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51" y="1069367"/>
            <a:ext cx="9750888" cy="544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14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19BF4FE-B1A3-0E77-F11E-FD977948E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6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dönem</a:t>
            </a:r>
            <a:r>
              <a:rPr lang="en-US" sz="6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İçerik Yer Tutucusu 5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195F3C45-2A0D-A233-F8D6-28987B84E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971" y="917224"/>
            <a:ext cx="7833941" cy="542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8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947F0E2A-6366-8C2C-0BCE-E298D0F455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96" y="347398"/>
            <a:ext cx="10511755" cy="574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B90FBDD-39BE-771B-D252-3ECB443A5C92}"/>
              </a:ext>
            </a:extLst>
          </p:cNvPr>
          <p:cNvSpPr/>
          <p:nvPr/>
        </p:nvSpPr>
        <p:spPr>
          <a:xfrm>
            <a:off x="5660572" y="653143"/>
            <a:ext cx="6128432" cy="574765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r-TR" sz="2800" b="1" i="0" dirty="0">
                <a:solidFill>
                  <a:schemeClr val="bg1"/>
                </a:solidFill>
                <a:effectLst/>
                <a:latin typeface="DeepSeek-CJK-patch"/>
              </a:rPr>
              <a:t>48 aylık takipte:</a:t>
            </a:r>
            <a:r>
              <a:rPr lang="tr-TR" sz="2800" b="0" i="0" dirty="0">
                <a:solidFill>
                  <a:schemeClr val="bg1"/>
                </a:solidFill>
                <a:effectLst/>
                <a:latin typeface="DeepSeek-CJK-patch"/>
              </a:rPr>
              <a:t/>
            </a:r>
            <a:br>
              <a:rPr lang="tr-TR" sz="2800" b="0" i="0" dirty="0">
                <a:solidFill>
                  <a:schemeClr val="bg1"/>
                </a:solidFill>
                <a:effectLst/>
                <a:latin typeface="DeepSeek-CJK-patch"/>
              </a:rPr>
            </a:br>
            <a:endParaRPr lang="tr-TR" sz="2800" b="0" i="0" dirty="0">
              <a:solidFill>
                <a:schemeClr val="bg1"/>
              </a:solidFill>
              <a:effectLst/>
              <a:latin typeface="DeepSeek-CJK-patch"/>
            </a:endParaRPr>
          </a:p>
          <a:p>
            <a:pPr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r-TR" sz="2800" b="1" i="0" dirty="0" err="1">
                <a:solidFill>
                  <a:schemeClr val="bg1"/>
                </a:solidFill>
                <a:effectLst/>
                <a:latin typeface="DeepSeek-CJK-patch"/>
              </a:rPr>
              <a:t>Progresyonsuz</a:t>
            </a:r>
            <a:r>
              <a:rPr lang="tr-TR" sz="2800" b="1" i="0" dirty="0">
                <a:solidFill>
                  <a:schemeClr val="bg1"/>
                </a:solidFill>
                <a:effectLst/>
                <a:latin typeface="DeepSeek-CJK-patch"/>
              </a:rPr>
              <a:t> sağkalım (PFS):</a:t>
            </a:r>
            <a:r>
              <a:rPr lang="tr-TR" sz="2800" b="0" i="0" dirty="0">
                <a:solidFill>
                  <a:schemeClr val="bg1"/>
                </a:solidFill>
                <a:effectLst/>
                <a:latin typeface="DeepSeek-CJK-patch"/>
              </a:rPr>
              <a:t> </a:t>
            </a:r>
            <a:r>
              <a:rPr lang="tr-TR" sz="2800" b="1" i="0" dirty="0">
                <a:solidFill>
                  <a:schemeClr val="bg1"/>
                </a:solidFill>
                <a:effectLst/>
                <a:latin typeface="DeepSeek-CJK-patch"/>
              </a:rPr>
              <a:t>~%80</a:t>
            </a:r>
            <a:r>
              <a:rPr lang="tr-TR" sz="2800" b="0" i="0" dirty="0">
                <a:solidFill>
                  <a:schemeClr val="bg1"/>
                </a:solidFill>
                <a:effectLst/>
                <a:latin typeface="DeepSeek-CJK-patch"/>
              </a:rPr>
              <a:t> (Asciminib).</a:t>
            </a:r>
          </a:p>
          <a:p>
            <a:pPr algn="l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tr-TR" sz="2800" b="0" i="0" dirty="0">
              <a:solidFill>
                <a:schemeClr val="bg1"/>
              </a:solidFill>
              <a:effectLst/>
              <a:latin typeface="DeepSeek-CJK-patch"/>
            </a:endParaRPr>
          </a:p>
          <a:p>
            <a:pPr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r-TR" sz="2800" b="1" i="0" dirty="0">
                <a:solidFill>
                  <a:schemeClr val="bg1"/>
                </a:solidFill>
                <a:effectLst/>
                <a:latin typeface="DeepSeek-CJK-patch"/>
              </a:rPr>
              <a:t>Genel sağkalım (OS):</a:t>
            </a:r>
            <a:r>
              <a:rPr lang="tr-TR" sz="2800" b="0" i="0" dirty="0">
                <a:solidFill>
                  <a:schemeClr val="bg1"/>
                </a:solidFill>
                <a:effectLst/>
                <a:latin typeface="DeepSeek-CJK-patch"/>
              </a:rPr>
              <a:t> </a:t>
            </a:r>
            <a:r>
              <a:rPr lang="tr-TR" sz="2800" b="1" i="0" dirty="0">
                <a:solidFill>
                  <a:schemeClr val="bg1"/>
                </a:solidFill>
                <a:effectLst/>
                <a:latin typeface="DeepSeek-CJK-patch"/>
              </a:rPr>
              <a:t>~%90</a:t>
            </a:r>
            <a:r>
              <a:rPr lang="tr-TR" sz="2800" b="0" i="0" dirty="0">
                <a:solidFill>
                  <a:schemeClr val="bg1"/>
                </a:solidFill>
                <a:effectLst/>
                <a:latin typeface="DeepSeek-CJK-patch"/>
              </a:rPr>
              <a:t> (dirençli popülasyonda önemli bir başarı).</a:t>
            </a:r>
          </a:p>
        </p:txBody>
      </p:sp>
    </p:spTree>
    <p:extLst>
      <p:ext uri="{BB962C8B-B14F-4D97-AF65-F5344CB8AC3E}">
        <p14:creationId xmlns:p14="http://schemas.microsoft.com/office/powerpoint/2010/main" val="185344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181257A-BEA6-0233-D407-D8C5695F6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775856"/>
            <a:ext cx="3665561" cy="4838880"/>
          </a:xfrm>
        </p:spPr>
        <p:txBody>
          <a:bodyPr>
            <a:normAutofit/>
          </a:bodyPr>
          <a:lstStyle/>
          <a:p>
            <a:r>
              <a:rPr lang="tr-TR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ASCEMBL Çalışmasının Eksikleri ve Sınırlılıklar</a:t>
            </a:r>
            <a:r>
              <a:rPr lang="tr-TR" b="1" i="0" dirty="0">
                <a:solidFill>
                  <a:srgbClr val="FFFFFF"/>
                </a:solidFill>
                <a:effectLst/>
                <a:latin typeface="DeepSeek-CJK-patch"/>
              </a:rPr>
              <a:t/>
            </a:r>
            <a:br>
              <a:rPr lang="tr-TR" b="1" i="0" dirty="0">
                <a:solidFill>
                  <a:srgbClr val="FFFFFF"/>
                </a:solidFill>
                <a:effectLst/>
                <a:latin typeface="DeepSeek-CJK-patch"/>
              </a:rPr>
            </a:br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FC53D6-FFBD-1846-D4CA-9C18A0768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7628578" cy="6390027"/>
          </a:xfrm>
        </p:spPr>
        <p:txBody>
          <a:bodyPr anchor="ctr">
            <a:normAutofit lnSpcReduction="10000"/>
          </a:bodyPr>
          <a:lstStyle/>
          <a:p>
            <a:r>
              <a:rPr lang="tr-TR" sz="3600" b="0" i="0" dirty="0">
                <a:effectLst/>
                <a:latin typeface="DeepSeek-CJK-patch"/>
              </a:rPr>
              <a:t>⚠ </a:t>
            </a:r>
            <a:r>
              <a:rPr lang="tr-TR" sz="3600" b="1" i="0" dirty="0">
                <a:effectLst/>
                <a:latin typeface="DeepSeek-CJK-patch"/>
              </a:rPr>
              <a:t>Henüz geniş hasta popülasyonunda uzun dönem sonuçları (5-10 yıl) yok.</a:t>
            </a:r>
          </a:p>
          <a:p>
            <a:r>
              <a:rPr lang="tr-TR" sz="3600" b="0" i="0" dirty="0">
                <a:effectLst/>
                <a:latin typeface="DeepSeek-CJK-patch"/>
              </a:rPr>
              <a:t/>
            </a:r>
            <a:br>
              <a:rPr lang="tr-TR" sz="3600" b="0" i="0" dirty="0">
                <a:effectLst/>
                <a:latin typeface="DeepSeek-CJK-patch"/>
              </a:rPr>
            </a:br>
            <a:r>
              <a:rPr lang="tr-TR" sz="3600" b="0" i="0" dirty="0">
                <a:effectLst/>
                <a:latin typeface="DeepSeek-CJK-patch"/>
              </a:rPr>
              <a:t>⚠ </a:t>
            </a:r>
            <a:r>
              <a:rPr lang="tr-TR" sz="3600" b="1" i="0" dirty="0">
                <a:effectLst/>
                <a:latin typeface="DeepSeek-CJK-patch"/>
              </a:rPr>
              <a:t>Tedavi kesme (TFR) verisi yok (derin moleküler yanıt alanlarda kesilebilir mi?).</a:t>
            </a:r>
          </a:p>
          <a:p>
            <a:r>
              <a:rPr lang="tr-TR" sz="3600" b="0" i="0" dirty="0">
                <a:effectLst/>
                <a:latin typeface="DeepSeek-CJK-patch"/>
              </a:rPr>
              <a:t/>
            </a:r>
            <a:br>
              <a:rPr lang="tr-TR" sz="3600" b="0" i="0" dirty="0">
                <a:effectLst/>
                <a:latin typeface="DeepSeek-CJK-patch"/>
              </a:rPr>
            </a:br>
            <a:r>
              <a:rPr lang="tr-TR" sz="3600" b="0" i="0" dirty="0">
                <a:effectLst/>
                <a:latin typeface="DeepSeek-CJK-patch"/>
              </a:rPr>
              <a:t>⚠ </a:t>
            </a:r>
            <a:r>
              <a:rPr lang="tr-TR" sz="3600" b="1" i="0" dirty="0">
                <a:effectLst/>
                <a:latin typeface="DeepSeek-CJK-patch"/>
              </a:rPr>
              <a:t>Yeni kombinasyonlar (Asciminib + diğer </a:t>
            </a:r>
            <a:r>
              <a:rPr lang="tr-TR" sz="3600" b="1" i="0" dirty="0" err="1">
                <a:effectLst/>
                <a:latin typeface="DeepSeek-CJK-patch"/>
              </a:rPr>
              <a:t>TKI’lar</a:t>
            </a:r>
            <a:r>
              <a:rPr lang="tr-TR" sz="3600" b="1" i="0" dirty="0">
                <a:effectLst/>
                <a:latin typeface="DeepSeek-CJK-patch"/>
              </a:rPr>
              <a:t>) araştırılıyor.</a:t>
            </a:r>
            <a:endParaRPr lang="tr-TR" sz="3600" b="0" i="0" dirty="0">
              <a:effectLst/>
              <a:latin typeface="DeepSeek-CJK-patch"/>
            </a:endParaRPr>
          </a:p>
          <a:p>
            <a:pPr marL="0" indent="0">
              <a:buNone/>
            </a:pP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6077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1CE57E-4E3C-9C48-705D-CD744177D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>
            <a:normAutofit/>
          </a:bodyPr>
          <a:lstStyle/>
          <a:p>
            <a:r>
              <a:rPr lang="tr-TR" sz="4000" b="1" i="0" dirty="0">
                <a:solidFill>
                  <a:srgbClr val="404040"/>
                </a:solidFill>
                <a:effectLst/>
                <a:latin typeface="DeepSeek-CJK-patch"/>
              </a:rPr>
              <a:t>ASCEMBL çalışması, dirençli KML hastalarında:</a:t>
            </a:r>
            <a:endParaRPr lang="tr-TR" sz="40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D02F396-4DB8-6644-550F-149945A7F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  <a:t/>
            </a:r>
            <a:b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</a:br>
            <a: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  <a:t>🔹 </a:t>
            </a:r>
            <a:r>
              <a:rPr lang="tr-TR" b="1" i="0" dirty="0" err="1">
                <a:solidFill>
                  <a:srgbClr val="404040"/>
                </a:solidFill>
                <a:effectLst/>
                <a:latin typeface="DeepSeek-CJK-patch"/>
              </a:rPr>
              <a:t>Asciminib’in</a:t>
            </a: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 </a:t>
            </a:r>
            <a:r>
              <a:rPr lang="tr-TR" b="1" i="0" dirty="0" err="1">
                <a:solidFill>
                  <a:srgbClr val="404040"/>
                </a:solidFill>
                <a:effectLst/>
                <a:latin typeface="DeepSeek-CJK-patch"/>
              </a:rPr>
              <a:t>Bosutinib’den</a:t>
            </a: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 daha etkili olduğunu,</a:t>
            </a:r>
            <a: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  <a:t/>
            </a:r>
            <a:b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</a:br>
            <a: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  <a:t>🔹 </a:t>
            </a: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Yan etkilerinin daha az olduğunu,</a:t>
            </a:r>
            <a: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  <a:t/>
            </a:r>
            <a:b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</a:br>
            <a: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  <a:t>🔹 </a:t>
            </a: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Özellikle T315I mutasyonunda önemli olduğunu kanıtladı.</a:t>
            </a:r>
          </a:p>
          <a:p>
            <a:pPr marL="0" indent="0" algn="l">
              <a:buNone/>
            </a:pPr>
            <a:endParaRPr lang="tr-TR" b="0" i="0" dirty="0">
              <a:solidFill>
                <a:srgbClr val="404040"/>
              </a:solidFill>
              <a:effectLst/>
              <a:latin typeface="DeepSeek-CJK-patch"/>
            </a:endParaRPr>
          </a:p>
          <a:p>
            <a:pPr algn="l"/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Bu veriler, FDA/EMA onay sürecini hızlandırdı ve </a:t>
            </a:r>
            <a:r>
              <a:rPr lang="tr-TR" b="1" i="0" dirty="0" err="1">
                <a:solidFill>
                  <a:srgbClr val="404040"/>
                </a:solidFill>
                <a:effectLst/>
                <a:latin typeface="DeepSeek-CJK-patch"/>
              </a:rPr>
              <a:t>Asciminib’i</a:t>
            </a: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 dirençli KML’de önemli bir tedavi seçeneği haline getirdi.</a:t>
            </a:r>
          </a:p>
          <a:p>
            <a:pPr algn="l"/>
            <a:endParaRPr lang="tr-TR" b="0" i="0" dirty="0">
              <a:solidFill>
                <a:srgbClr val="404040"/>
              </a:solidFill>
              <a:effectLst/>
              <a:latin typeface="DeepSeek-CJK-patch"/>
            </a:endParaRPr>
          </a:p>
          <a:p>
            <a:pPr algn="l"/>
            <a: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  <a:t>📌 </a:t>
            </a: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Güncel kılavuzlarda (NCCN, ESMO) önerilen bir tedavi haline geldi.</a:t>
            </a:r>
            <a: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  <a:t/>
            </a:r>
            <a:b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</a:br>
            <a:endParaRPr lang="tr-TR" b="0" i="0" dirty="0">
              <a:solidFill>
                <a:srgbClr val="404040"/>
              </a:solidFill>
              <a:effectLst/>
              <a:latin typeface="DeepSeek-CJK-patch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3520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6EDA893-4392-60A1-FE4B-873568F1E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" name="İçerik Yer Tutucusu 8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D5731874-7E5C-B3F5-710B-CD9DD9888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4200"/>
            <a:ext cx="10182687" cy="4709319"/>
          </a:xfrm>
        </p:spPr>
      </p:pic>
    </p:spTree>
    <p:extLst>
      <p:ext uri="{BB962C8B-B14F-4D97-AF65-F5344CB8AC3E}">
        <p14:creationId xmlns:p14="http://schemas.microsoft.com/office/powerpoint/2010/main" val="144361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2653F6B-A0BB-0FAB-4EE9-53C84099F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KML’de DEĞİŞEN TEDAVİ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AAC01C8-BB60-8B0F-E255-62ECB3B10F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254" y="1467831"/>
            <a:ext cx="8317925" cy="436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9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352A7A-34A0-BDD4-8E87-FD8CFD602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" name="İçerik Yer Tutucusu 8" descr="metin, ekran görüntüsü, sayı, numara, menü içeren bir resim&#10;&#10;Açıklama otomatik olarak oluşturuldu">
            <a:extLst>
              <a:ext uri="{FF2B5EF4-FFF2-40B4-BE49-F238E27FC236}">
                <a16:creationId xmlns:a16="http://schemas.microsoft.com/office/drawing/2014/main" id="{9675355E-8EB5-F043-D953-9D991DE2B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5" y="1543050"/>
            <a:ext cx="4822558" cy="4235310"/>
          </a:xfrm>
        </p:spPr>
      </p:pic>
      <p:pic>
        <p:nvPicPr>
          <p:cNvPr id="11" name="Resim 10" descr="metin, ekran görüntüsü, yazı tipi, sayı, numara içeren bir resim&#10;&#10;Açıklama otomatik olarak oluşturuldu">
            <a:extLst>
              <a:ext uri="{FF2B5EF4-FFF2-40B4-BE49-F238E27FC236}">
                <a16:creationId xmlns:a16="http://schemas.microsoft.com/office/drawing/2014/main" id="{E8E5477B-E041-C988-A708-C34EFD2E9D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22"/>
          <a:stretch/>
        </p:blipFill>
        <p:spPr>
          <a:xfrm>
            <a:off x="5174037" y="322501"/>
            <a:ext cx="6649742" cy="2149287"/>
          </a:xfrm>
          <a:prstGeom prst="rect">
            <a:avLst/>
          </a:prstGeom>
        </p:spPr>
      </p:pic>
      <p:pic>
        <p:nvPicPr>
          <p:cNvPr id="13" name="Resim 12" descr="metin, diyagram, çizgi, öykü gelişim çizgisi; kumpas; grafiğini çıkarma içeren bir resim&#10;&#10;Açıklama otomatik olarak oluşturuldu">
            <a:extLst>
              <a:ext uri="{FF2B5EF4-FFF2-40B4-BE49-F238E27FC236}">
                <a16:creationId xmlns:a16="http://schemas.microsoft.com/office/drawing/2014/main" id="{E839BE83-4642-A475-1FC7-62EFCB8B36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7"/>
          <a:stretch/>
        </p:blipFill>
        <p:spPr>
          <a:xfrm>
            <a:off x="4929189" y="2593683"/>
            <a:ext cx="4972049" cy="3368024"/>
          </a:xfrm>
          <a:prstGeom prst="rect">
            <a:avLst/>
          </a:prstGeom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EBC64769-B6FF-B50C-A9CE-AE4D3E857711}"/>
              </a:ext>
            </a:extLst>
          </p:cNvPr>
          <p:cNvSpPr txBox="1"/>
          <p:nvPr/>
        </p:nvSpPr>
        <p:spPr>
          <a:xfrm flipH="1">
            <a:off x="8786813" y="4063047"/>
            <a:ext cx="3185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Medyan EFS PPT--- 17 ay </a:t>
            </a:r>
            <a:r>
              <a:rPr lang="tr-TR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-PPT  %82’de plato</a:t>
            </a:r>
          </a:p>
        </p:txBody>
      </p:sp>
      <p:sp>
        <p:nvSpPr>
          <p:cNvPr id="18" name="Çerçeve 17">
            <a:extLst>
              <a:ext uri="{FF2B5EF4-FFF2-40B4-BE49-F238E27FC236}">
                <a16:creationId xmlns:a16="http://schemas.microsoft.com/office/drawing/2014/main" id="{496BD895-2880-A712-F518-E15D8788CA73}"/>
              </a:ext>
            </a:extLst>
          </p:cNvPr>
          <p:cNvSpPr/>
          <p:nvPr/>
        </p:nvSpPr>
        <p:spPr>
          <a:xfrm>
            <a:off x="8786813" y="365125"/>
            <a:ext cx="2271712" cy="259929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6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A1C3E3D-9F05-6626-7F2E-C73E81B8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482" y="125341"/>
            <a:ext cx="4910137" cy="1325563"/>
          </a:xfrm>
        </p:spPr>
        <p:txBody>
          <a:bodyPr>
            <a:normAutofit/>
          </a:bodyPr>
          <a:lstStyle/>
          <a:p>
            <a:r>
              <a:rPr lang="tr-TR" sz="3200" b="1" dirty="0"/>
              <a:t>İlaç kesilme nedenleri</a:t>
            </a:r>
          </a:p>
        </p:txBody>
      </p:sp>
      <p:pic>
        <p:nvPicPr>
          <p:cNvPr id="5" name="İçerik Yer Tutucusu 4" descr="metin, sayı, numara, çizgi, öykü gelişim çizgisi; kumpas; grafiğini çıkarma içeren bir resim&#10;&#10;Açıklama otomatik olarak oluşturuldu">
            <a:extLst>
              <a:ext uri="{FF2B5EF4-FFF2-40B4-BE49-F238E27FC236}">
                <a16:creationId xmlns:a16="http://schemas.microsoft.com/office/drawing/2014/main" id="{A8435E5F-FB19-E2DA-EF18-5E91DDC51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41"/>
            <a:ext cx="5900738" cy="3766598"/>
          </a:xfrm>
        </p:spPr>
      </p:pic>
      <p:pic>
        <p:nvPicPr>
          <p:cNvPr id="7" name="Resim 6" descr="ekran görüntüsü, metin, çizgi, öykü gelişim çizgisi; kumpas; grafiğini çıkarma içeren bir resim&#10;&#10;Açıklama otomatik olarak oluşturuldu">
            <a:extLst>
              <a:ext uri="{FF2B5EF4-FFF2-40B4-BE49-F238E27FC236}">
                <a16:creationId xmlns:a16="http://schemas.microsoft.com/office/drawing/2014/main" id="{D32246AC-EB19-B653-A8D9-5A1C54D72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39" y="1406311"/>
            <a:ext cx="8429624" cy="5326348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3327FFA9-FF29-AAC7-77C2-A80C25A1DAE5}"/>
              </a:ext>
            </a:extLst>
          </p:cNvPr>
          <p:cNvSpPr txBox="1"/>
          <p:nvPr/>
        </p:nvSpPr>
        <p:spPr>
          <a:xfrm>
            <a:off x="842964" y="4027921"/>
            <a:ext cx="277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/>
              <a:t>Toksisite</a:t>
            </a:r>
            <a:endParaRPr lang="tr-TR" sz="3200" b="1" dirty="0"/>
          </a:p>
        </p:txBody>
      </p:sp>
    </p:spTree>
    <p:extLst>
      <p:ext uri="{BB962C8B-B14F-4D97-AF65-F5344CB8AC3E}">
        <p14:creationId xmlns:p14="http://schemas.microsoft.com/office/powerpoint/2010/main" val="10493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282F08-031B-0FDE-B4BA-8086AA9E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D862F54-A918-0B09-D957-B98E76406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00"/>
              </a:spcBef>
            </a:pPr>
            <a:r>
              <a:rPr lang="tr-TR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sık </a:t>
            </a:r>
            <a:r>
              <a:rPr lang="tr-TR" b="1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trombositopeni (%15-20)</a:t>
            </a:r>
            <a:r>
              <a:rPr lang="tr-TR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ve </a:t>
            </a:r>
            <a:r>
              <a:rPr lang="tr-TR" b="1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yorgunluk (%10-15)</a:t>
            </a:r>
            <a:r>
              <a:rPr lang="tr-TR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300"/>
              </a:spcBef>
            </a:pPr>
            <a:endParaRPr lang="tr-TR" b="0" i="0" dirty="0">
              <a:solidFill>
                <a:srgbClr val="40404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Asciminib, </a:t>
            </a:r>
            <a:r>
              <a:rPr lang="tr-TR" b="1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ponatinib</a:t>
            </a:r>
            <a:r>
              <a:rPr lang="tr-TR" b="1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sonrası dirençli KML’de güvenli ve etkili bir alternatif</a:t>
            </a:r>
            <a:r>
              <a:rPr lang="tr-TR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tr-TR" b="0" i="0" dirty="0">
              <a:solidFill>
                <a:srgbClr val="40404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Özellikle </a:t>
            </a:r>
            <a:r>
              <a:rPr lang="tr-TR" b="1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T315I mutasyonu ve çoklu TKI direnci olan hastalar</a:t>
            </a:r>
            <a:r>
              <a:rPr lang="tr-TR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için önemli bir seçenek.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9974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F48E71B-38A7-5FF2-946F-227BB9762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3" y="1320801"/>
            <a:ext cx="3871361" cy="4006291"/>
          </a:xfrm>
        </p:spPr>
        <p:txBody>
          <a:bodyPr>
            <a:normAutofit/>
          </a:bodyPr>
          <a:lstStyle/>
          <a:p>
            <a:r>
              <a:rPr lang="tr-TR" sz="3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Olverembatinib (HQP1351): </a:t>
            </a:r>
            <a:br>
              <a:rPr lang="tr-TR" sz="3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3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3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3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KML Tedavisinde Çin'den Gelen Yeni Nesil TKI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B98FE6C-5309-34F8-B4AB-C3441F036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127" y="1013977"/>
            <a:ext cx="6473504" cy="4619938"/>
          </a:xfrm>
        </p:spPr>
        <p:txBody>
          <a:bodyPr>
            <a:noAutofit/>
          </a:bodyPr>
          <a:lstStyle/>
          <a:p>
            <a:r>
              <a:rPr lang="tr-TR" sz="3200" dirty="0">
                <a:latin typeface="DeepSeek-CJK-patch"/>
              </a:rPr>
              <a:t>Ö</a:t>
            </a:r>
            <a:r>
              <a:rPr lang="tr-TR" sz="3200" i="0" dirty="0">
                <a:effectLst/>
                <a:latin typeface="DeepSeek-CJK-patch"/>
              </a:rPr>
              <a:t>zel</a:t>
            </a:r>
            <a:r>
              <a:rPr lang="tr-TR" sz="3200" b="0" i="0" dirty="0">
                <a:effectLst/>
                <a:latin typeface="DeepSeek-CJK-patch"/>
              </a:rPr>
              <a:t>likle </a:t>
            </a:r>
            <a:r>
              <a:rPr lang="tr-TR" sz="3200" b="1" i="0" dirty="0">
                <a:effectLst/>
                <a:latin typeface="DeepSeek-CJK-patch"/>
              </a:rPr>
              <a:t>T315I mutasyonlu</a:t>
            </a:r>
            <a:r>
              <a:rPr lang="tr-TR" sz="3200" b="0" i="0" dirty="0">
                <a:effectLst/>
                <a:latin typeface="DeepSeek-CJK-patch"/>
              </a:rPr>
              <a:t> ve </a:t>
            </a:r>
            <a:r>
              <a:rPr lang="tr-TR" sz="3200" b="1" i="0" dirty="0">
                <a:effectLst/>
                <a:latin typeface="DeepSeek-CJK-patch"/>
              </a:rPr>
              <a:t>çoklu TKI dirençli Kronik </a:t>
            </a:r>
            <a:r>
              <a:rPr lang="tr-TR" sz="3200" b="1" i="0" dirty="0" err="1">
                <a:effectLst/>
                <a:latin typeface="DeepSeek-CJK-patch"/>
              </a:rPr>
              <a:t>Miyeloid</a:t>
            </a:r>
            <a:r>
              <a:rPr lang="tr-TR" sz="3200" b="1" i="0" dirty="0">
                <a:effectLst/>
                <a:latin typeface="DeepSeek-CJK-patch"/>
              </a:rPr>
              <a:t> Lösemi (KML)</a:t>
            </a:r>
            <a:r>
              <a:rPr lang="tr-TR" sz="3200" b="0" i="0" dirty="0">
                <a:effectLst/>
                <a:latin typeface="DeepSeek-CJK-patch"/>
              </a:rPr>
              <a:t> hastaları için Çin'de geliştirilmiş </a:t>
            </a:r>
            <a:r>
              <a:rPr lang="tr-TR" sz="3200" b="1" i="0" dirty="0">
                <a:effectLst/>
                <a:latin typeface="DeepSeek-CJK-patch"/>
              </a:rPr>
              <a:t>üçüncü nesil bir tirozin kinaz inhibitörü (TKI)</a:t>
            </a:r>
            <a:r>
              <a:rPr lang="tr-TR" sz="3200" b="0" i="0" dirty="0">
                <a:effectLst/>
                <a:latin typeface="DeepSeek-CJK-patch"/>
              </a:rPr>
              <a:t>. </a:t>
            </a:r>
          </a:p>
          <a:p>
            <a:endParaRPr lang="tr-TR" sz="3200" b="0" i="0" dirty="0">
              <a:effectLst/>
              <a:latin typeface="DeepSeek-CJK-patch"/>
            </a:endParaRPr>
          </a:p>
          <a:p>
            <a:r>
              <a:rPr lang="tr-TR" sz="3200" b="1" i="0" dirty="0">
                <a:effectLst/>
                <a:latin typeface="DeepSeek-CJK-patch"/>
              </a:rPr>
              <a:t>2021'de Çin'de onay alan</a:t>
            </a:r>
            <a:r>
              <a:rPr lang="tr-TR" sz="3200" b="0" i="0" dirty="0">
                <a:effectLst/>
                <a:latin typeface="DeepSeek-CJK-patch"/>
              </a:rPr>
              <a:t> bu ilaç, </a:t>
            </a:r>
            <a:r>
              <a:rPr lang="tr-TR" sz="3200" b="1" i="0" dirty="0" err="1">
                <a:effectLst/>
                <a:latin typeface="DeepSeek-CJK-patch"/>
              </a:rPr>
              <a:t>ponatinib</a:t>
            </a:r>
            <a:r>
              <a:rPr lang="tr-TR" sz="3200" b="1" i="0" dirty="0">
                <a:effectLst/>
                <a:latin typeface="DeepSeek-CJK-patch"/>
              </a:rPr>
              <a:t> ve </a:t>
            </a:r>
            <a:r>
              <a:rPr lang="tr-TR" sz="3200" b="1" i="0" dirty="0" err="1">
                <a:effectLst/>
                <a:latin typeface="DeepSeek-CJK-patch"/>
              </a:rPr>
              <a:t>asciminib'e</a:t>
            </a:r>
            <a:r>
              <a:rPr lang="tr-TR" sz="3200" b="1" i="0" dirty="0">
                <a:effectLst/>
                <a:latin typeface="DeepSeek-CJK-patch"/>
              </a:rPr>
              <a:t> alternatif</a:t>
            </a:r>
            <a:r>
              <a:rPr lang="tr-TR" sz="3200" b="0" i="0" dirty="0">
                <a:effectLst/>
                <a:latin typeface="DeepSeek-CJK-patch"/>
              </a:rPr>
              <a:t> olarak umut vaat ediyor.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405908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1A07D06-32F5-C164-CE7B-9C4A5F6D0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416" y="309000"/>
            <a:ext cx="10515600" cy="1325563"/>
          </a:xfrm>
        </p:spPr>
        <p:txBody>
          <a:bodyPr/>
          <a:lstStyle/>
          <a:p>
            <a:r>
              <a:rPr lang="en-US" sz="4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Olverembatinib (HQP1351)</a:t>
            </a:r>
            <a:r>
              <a:rPr lang="en-US" sz="4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İçerik Yer Tutucusu 8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2B93DD83-3335-B489-C829-AE50F845BC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440969"/>
            <a:ext cx="5181600" cy="3634750"/>
          </a:xfrm>
        </p:spPr>
      </p:pic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82ED71EF-0B23-0859-F203-15CFAE34A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28775"/>
            <a:ext cx="5257800" cy="4548188"/>
          </a:xfrm>
        </p:spPr>
        <p:txBody>
          <a:bodyPr>
            <a:normAutofit fontScale="85000" lnSpcReduction="10000"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Kronik ve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akselere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faz daha önce ≥2 TKI direnç/intoleransı veya ≥1 TKI kullanan T315I mutasyonu olan 101 KML hastası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%69 TSY, %37 MMY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b="1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yıllık </a:t>
            </a:r>
            <a:r>
              <a:rPr lang="tr-TR" b="1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progresyonsuz</a:t>
            </a:r>
            <a:r>
              <a:rPr lang="tr-TR" b="1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sağkalım (PFS): ~%80.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Tedavi ilişkili en sık görülen yan etki %50 hastada görülen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grade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3/4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trombositopeni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olarak bulunmuştur.</a:t>
            </a:r>
          </a:p>
        </p:txBody>
      </p:sp>
    </p:spTree>
    <p:extLst>
      <p:ext uri="{BB962C8B-B14F-4D97-AF65-F5344CB8AC3E}">
        <p14:creationId xmlns:p14="http://schemas.microsoft.com/office/powerpoint/2010/main" val="258677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858C6E7-FB98-6B80-44CD-47AFB9791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624" y="255780"/>
            <a:ext cx="11335657" cy="2008449"/>
          </a:xfrm>
        </p:spPr>
        <p:txBody>
          <a:bodyPr anchor="t">
            <a:normAutofit fontScale="92500" lnSpcReduction="10000"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Olverembatinib, şu anda Çin'de </a:t>
            </a: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Exclusively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approved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durumda (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Shanghai-based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Ascentage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Pharma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tarafından geliştirildi).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ABD ve Avrupa'da ise 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klinik deneme aşamasında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FDA onayı için daha fazla uzun dönemli veri toplanması bekleniyor.</a:t>
            </a:r>
          </a:p>
          <a:p>
            <a:r>
              <a:rPr lang="tr-TR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Maliyet:</a:t>
            </a:r>
            <a:r>
              <a:rPr lang="tr-TR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tr-TR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Ponatinib'den</a:t>
            </a:r>
            <a:r>
              <a:rPr lang="tr-TR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daha uygun</a:t>
            </a:r>
            <a:r>
              <a:rPr lang="tr-TR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(Çin'de ~$3,000/ay).</a:t>
            </a:r>
          </a:p>
          <a:p>
            <a:endParaRPr lang="tr-TR" sz="2000" dirty="0"/>
          </a:p>
          <a:p>
            <a:endParaRPr lang="tr-TR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693335C5-6FC0-D22F-EA0C-10E9B4AD22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559970"/>
              </p:ext>
            </p:extLst>
          </p:nvPr>
        </p:nvGraphicFramePr>
        <p:xfrm>
          <a:off x="275772" y="2739345"/>
          <a:ext cx="11335657" cy="303734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700283">
                  <a:extLst>
                    <a:ext uri="{9D8B030D-6E8A-4147-A177-3AD203B41FA5}">
                      <a16:colId xmlns:a16="http://schemas.microsoft.com/office/drawing/2014/main" val="1705609527"/>
                    </a:ext>
                  </a:extLst>
                </a:gridCol>
                <a:gridCol w="1650271">
                  <a:extLst>
                    <a:ext uri="{9D8B030D-6E8A-4147-A177-3AD203B41FA5}">
                      <a16:colId xmlns:a16="http://schemas.microsoft.com/office/drawing/2014/main" val="2136764725"/>
                    </a:ext>
                  </a:extLst>
                </a:gridCol>
                <a:gridCol w="3604992">
                  <a:extLst>
                    <a:ext uri="{9D8B030D-6E8A-4147-A177-3AD203B41FA5}">
                      <a16:colId xmlns:a16="http://schemas.microsoft.com/office/drawing/2014/main" val="4161504845"/>
                    </a:ext>
                  </a:extLst>
                </a:gridCol>
                <a:gridCol w="3380111">
                  <a:extLst>
                    <a:ext uri="{9D8B030D-6E8A-4147-A177-3AD203B41FA5}">
                      <a16:colId xmlns:a16="http://schemas.microsoft.com/office/drawing/2014/main" val="1152865712"/>
                    </a:ext>
                  </a:extLst>
                </a:gridCol>
              </a:tblGrid>
              <a:tr h="954510">
                <a:tc>
                  <a:txBody>
                    <a:bodyPr/>
                    <a:lstStyle/>
                    <a:p>
                      <a:pPr algn="l"/>
                      <a:r>
                        <a:rPr lang="tr-T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İlaç</a:t>
                      </a:r>
                    </a:p>
                  </a:txBody>
                  <a:tcPr marL="57145" marR="59526" marT="59526" marB="5952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T315I Etkinliği</a:t>
                      </a:r>
                    </a:p>
                  </a:txBody>
                  <a:tcPr marL="59526" marR="59526" marT="59526" marB="5952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Kardiyovasküler</a:t>
                      </a:r>
                      <a:r>
                        <a:rPr lang="tr-T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Risk</a:t>
                      </a:r>
                    </a:p>
                  </a:txBody>
                  <a:tcPr marL="59526" marR="59526" marT="59526" marB="5952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Yan Etki Profili</a:t>
                      </a:r>
                    </a:p>
                  </a:txBody>
                  <a:tcPr marL="59526" marR="59526" marT="59526" marB="59526" anchor="ctr"/>
                </a:tc>
                <a:extLst>
                  <a:ext uri="{0D108BD9-81ED-4DB2-BD59-A6C34878D82A}">
                    <a16:rowId xmlns:a16="http://schemas.microsoft.com/office/drawing/2014/main" val="1353798713"/>
                  </a:ext>
                </a:extLst>
              </a:tr>
              <a:tr h="564161">
                <a:tc>
                  <a:txBody>
                    <a:bodyPr/>
                    <a:lstStyle/>
                    <a:p>
                      <a:r>
                        <a:rPr lang="tr-TR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Olverembatinib</a:t>
                      </a:r>
                      <a:endParaRPr lang="tr-TR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45" marR="59526" marT="59526" marB="59526" anchor="ctr"/>
                </a:tc>
                <a:tc>
                  <a:txBody>
                    <a:bodyPr/>
                    <a:lstStyle/>
                    <a:p>
                      <a:r>
                        <a:rPr lang="tr-TR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++++</a:t>
                      </a:r>
                      <a:endParaRPr lang="tr-TR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26" marR="59526" marT="59526" marB="59526" anchor="ctr"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tr-TR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(düşük)</a:t>
                      </a:r>
                    </a:p>
                  </a:txBody>
                  <a:tcPr marL="59526" marR="59526" marT="59526" marB="59526" anchor="ctr"/>
                </a:tc>
                <a:tc>
                  <a:txBody>
                    <a:bodyPr/>
                    <a:lstStyle/>
                    <a:p>
                      <a:r>
                        <a:rPr lang="tr-TR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Orta (</a:t>
                      </a:r>
                      <a:r>
                        <a:rPr lang="tr-TR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trombositopeni</a:t>
                      </a:r>
                      <a:r>
                        <a:rPr lang="tr-TR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59526" marR="59526" marT="59526" marB="59526" anchor="ctr"/>
                </a:tc>
                <a:extLst>
                  <a:ext uri="{0D108BD9-81ED-4DB2-BD59-A6C34878D82A}">
                    <a16:rowId xmlns:a16="http://schemas.microsoft.com/office/drawing/2014/main" val="1062408143"/>
                  </a:ext>
                </a:extLst>
              </a:tr>
              <a:tr h="954510">
                <a:tc>
                  <a:txBody>
                    <a:bodyPr/>
                    <a:lstStyle/>
                    <a:p>
                      <a:r>
                        <a:rPr lang="tr-TR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Ponatinib</a:t>
                      </a:r>
                      <a:endParaRPr lang="tr-TR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45" marR="59526" marT="59526" marB="59526" anchor="ctr"/>
                </a:tc>
                <a:tc>
                  <a:txBody>
                    <a:bodyPr/>
                    <a:lstStyle/>
                    <a:p>
                      <a:r>
                        <a:rPr lang="tr-TR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++++</a:t>
                      </a:r>
                      <a:endParaRPr lang="tr-TR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26" marR="59526" marT="59526" marB="59526" anchor="ctr"/>
                </a:tc>
                <a:tc>
                  <a:txBody>
                    <a:bodyPr/>
                    <a:lstStyle/>
                    <a:p>
                      <a:r>
                        <a:rPr lang="tr-TR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++++</a:t>
                      </a:r>
                      <a:r>
                        <a:rPr lang="tr-TR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(yüksek)</a:t>
                      </a:r>
                    </a:p>
                  </a:txBody>
                  <a:tcPr marL="59526" marR="59526" marT="59526" marB="59526" anchor="ctr"/>
                </a:tc>
                <a:tc>
                  <a:txBody>
                    <a:bodyPr/>
                    <a:lstStyle/>
                    <a:p>
                      <a:r>
                        <a:rPr lang="tr-TR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Ağır (</a:t>
                      </a:r>
                      <a:r>
                        <a:rPr lang="tr-TR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pankreatit</a:t>
                      </a:r>
                      <a:r>
                        <a:rPr lang="tr-TR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tr-TR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tromboz</a:t>
                      </a:r>
                      <a:r>
                        <a:rPr lang="tr-TR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59526" marR="59526" marT="59526" marB="59526" anchor="ctr"/>
                </a:tc>
                <a:extLst>
                  <a:ext uri="{0D108BD9-81ED-4DB2-BD59-A6C34878D82A}">
                    <a16:rowId xmlns:a16="http://schemas.microsoft.com/office/drawing/2014/main" val="3211049481"/>
                  </a:ext>
                </a:extLst>
              </a:tr>
              <a:tr h="564161">
                <a:tc>
                  <a:txBody>
                    <a:bodyPr/>
                    <a:lstStyle/>
                    <a:p>
                      <a:r>
                        <a:rPr lang="tr-TR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Asciminib</a:t>
                      </a:r>
                      <a:endParaRPr lang="tr-TR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45" marR="59526" marT="59526" marB="59526" anchor="ctr"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++++</a:t>
                      </a:r>
                      <a:endParaRPr lang="tr-TR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26" marR="59526" marT="59526" marB="59526" anchor="ctr"/>
                </a:tc>
                <a:tc>
                  <a:txBody>
                    <a:bodyPr/>
                    <a:lstStyle/>
                    <a:p>
                      <a:r>
                        <a:rPr lang="tr-TR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tr-TR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(çok düşük)</a:t>
                      </a:r>
                    </a:p>
                  </a:txBody>
                  <a:tcPr marL="59526" marR="59526" marT="59526" marB="59526" anchor="ctr"/>
                </a:tc>
                <a:tc>
                  <a:txBody>
                    <a:bodyPr/>
                    <a:lstStyle/>
                    <a:p>
                      <a:r>
                        <a:rPr lang="tr-TR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Hafif (en güvenli)</a:t>
                      </a:r>
                    </a:p>
                  </a:txBody>
                  <a:tcPr marL="59526" marR="59526" marT="59526" marB="59526" anchor="ctr"/>
                </a:tc>
                <a:extLst>
                  <a:ext uri="{0D108BD9-81ED-4DB2-BD59-A6C34878D82A}">
                    <a16:rowId xmlns:a16="http://schemas.microsoft.com/office/drawing/2014/main" val="3744558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422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53A2072-509A-36A4-FABB-240EF8020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786" y="249693"/>
            <a:ext cx="10515600" cy="1325563"/>
          </a:xfrm>
        </p:spPr>
        <p:txBody>
          <a:bodyPr/>
          <a:lstStyle/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VODOBATINIB (K0706 )</a:t>
            </a:r>
          </a:p>
        </p:txBody>
      </p:sp>
      <p:pic>
        <p:nvPicPr>
          <p:cNvPr id="6" name="İçerik Yer Tutucusu 5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A4A20302-D01B-B48F-0688-5097A8C7B5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3" y="1876428"/>
            <a:ext cx="4128713" cy="2242001"/>
          </a:xfrm>
        </p:spPr>
      </p:pic>
      <p:graphicFrame>
        <p:nvGraphicFramePr>
          <p:cNvPr id="11" name="İçerik Yer Tutucusu 3">
            <a:extLst>
              <a:ext uri="{FF2B5EF4-FFF2-40B4-BE49-F238E27FC236}">
                <a16:creationId xmlns:a16="http://schemas.microsoft.com/office/drawing/2014/main" id="{1BA1B4D8-C50D-3910-5DB1-DD4D6479CE3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26975318"/>
              </p:ext>
            </p:extLst>
          </p:nvPr>
        </p:nvGraphicFramePr>
        <p:xfrm>
          <a:off x="4252686" y="1378858"/>
          <a:ext cx="7761124" cy="5479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Çapraz Köşeleri Kesik Dikdörtgen 6">
            <a:extLst>
              <a:ext uri="{FF2B5EF4-FFF2-40B4-BE49-F238E27FC236}">
                <a16:creationId xmlns:a16="http://schemas.microsoft.com/office/drawing/2014/main" id="{95B3E3BD-08D2-78E0-B4FA-769983803EA5}"/>
              </a:ext>
            </a:extLst>
          </p:cNvPr>
          <p:cNvSpPr/>
          <p:nvPr/>
        </p:nvSpPr>
        <p:spPr>
          <a:xfrm>
            <a:off x="304800" y="4689109"/>
            <a:ext cx="3599543" cy="1296055"/>
          </a:xfrm>
          <a:prstGeom prst="snip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3. jenerasyon TKİ</a:t>
            </a:r>
          </a:p>
        </p:txBody>
      </p:sp>
    </p:spTree>
    <p:extLst>
      <p:ext uri="{BB962C8B-B14F-4D97-AF65-F5344CB8AC3E}">
        <p14:creationId xmlns:p14="http://schemas.microsoft.com/office/powerpoint/2010/main" val="277644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İçerik Yer Tutucusu 7" descr="metin, yazı tipi, ekran görüntüsü, sayı, numara içeren bir resim&#10;&#10;Açıklama otomatik olarak oluşturuldu">
            <a:extLst>
              <a:ext uri="{FF2B5EF4-FFF2-40B4-BE49-F238E27FC236}">
                <a16:creationId xmlns:a16="http://schemas.microsoft.com/office/drawing/2014/main" id="{49F87208-7678-C8B9-7A7C-FF5DEE36AE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43" y="1242446"/>
            <a:ext cx="5221625" cy="4373109"/>
          </a:xfrm>
          <a:prstGeom prst="rect">
            <a:avLst/>
          </a:prstGeom>
        </p:spPr>
      </p:pic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19192AAA-3936-8664-9217-BD4B7ECF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59054" y="122874"/>
            <a:ext cx="5606394" cy="617594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300"/>
              </a:spcAft>
            </a:pP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Hasta 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Popülasyonu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600" b="0" i="0" dirty="0">
              <a:solidFill>
                <a:schemeClr val="tx1">
                  <a:alpha val="8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>
              <a:spcBef>
                <a:spcPts val="300"/>
              </a:spcBef>
            </a:pP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Çoklu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TKI 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dirençli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b="0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intoleranslı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KML (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kronik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faz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b="0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Ph+ ALL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b="0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hastaları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lvl="1">
              <a:spcBef>
                <a:spcPts val="300"/>
              </a:spcBef>
            </a:pP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Ponatinib 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dahil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b="0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 TKI </a:t>
            </a:r>
            <a:r>
              <a:rPr lang="en-US" sz="1600" b="0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başarısızlığı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olanlar</a:t>
            </a:r>
            <a:endParaRPr lang="en-US" sz="1600" b="0" i="0" dirty="0">
              <a:solidFill>
                <a:schemeClr val="tx1">
                  <a:alpha val="8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>
              <a:spcBef>
                <a:spcPts val="300"/>
              </a:spcBef>
            </a:pPr>
            <a:endParaRPr lang="en-US" sz="1600" b="0" i="0" dirty="0">
              <a:solidFill>
                <a:schemeClr val="tx1">
                  <a:alpha val="8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Etkinlik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Verileri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600" b="0" i="0" dirty="0">
              <a:solidFill>
                <a:schemeClr val="tx1">
                  <a:alpha val="8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>
              <a:spcBef>
                <a:spcPts val="300"/>
              </a:spcBef>
              <a:spcAft>
                <a:spcPts val="300"/>
              </a:spcAft>
            </a:pP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KML 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Kronik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Faz 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Hastalarında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600" b="0" i="0" dirty="0">
              <a:solidFill>
                <a:schemeClr val="tx1">
                  <a:alpha val="8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2">
              <a:spcBef>
                <a:spcPts val="300"/>
              </a:spcBef>
            </a:pP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Majör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Moleküler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Yanıt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(MMR) 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~%35-45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143000" lvl="2">
              <a:spcBef>
                <a:spcPts val="300"/>
              </a:spcBef>
            </a:pP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T315I 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mutasyonlu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hastalarda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MMR: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~%40-50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lvl="1">
              <a:spcBef>
                <a:spcPts val="300"/>
              </a:spcBef>
            </a:pP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Ph+ ALL 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Hastalarında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b="0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Sınırlı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yanıt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b="0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daha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fazla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veri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gerekiyor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742950" lvl="1">
              <a:spcBef>
                <a:spcPts val="300"/>
              </a:spcBef>
            </a:pPr>
            <a:endParaRPr lang="en-US" sz="1600" b="0" i="0" dirty="0">
              <a:solidFill>
                <a:schemeClr val="tx1">
                  <a:alpha val="8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Güvenlilik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Profili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600" b="0" i="0" dirty="0">
              <a:solidFill>
                <a:schemeClr val="tx1">
                  <a:alpha val="8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>
              <a:spcBef>
                <a:spcPts val="300"/>
              </a:spcBef>
              <a:spcAft>
                <a:spcPts val="300"/>
              </a:spcAft>
            </a:pP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sık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yan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etkiler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(Grade 1-2):</a:t>
            </a:r>
            <a:endParaRPr lang="en-US" sz="1600" b="0" i="0" dirty="0">
              <a:solidFill>
                <a:schemeClr val="tx1">
                  <a:alpha val="8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2">
              <a:spcBef>
                <a:spcPts val="300"/>
              </a:spcBef>
            </a:pP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Trombositopeni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(%25-35)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143000" lvl="2">
              <a:spcBef>
                <a:spcPts val="300"/>
              </a:spcBef>
            </a:pP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Yorgunluk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(%15-20)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143000" lvl="2">
              <a:spcBef>
                <a:spcPts val="300"/>
              </a:spcBef>
            </a:pP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Bulantı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(%10-15)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lvl="1" indent="0">
              <a:spcBef>
                <a:spcPts val="300"/>
              </a:spcBef>
              <a:buNone/>
            </a:pPr>
            <a:endParaRPr lang="en-US" sz="1600" b="0" i="0" dirty="0">
              <a:solidFill>
                <a:schemeClr val="tx1">
                  <a:alpha val="8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>
              <a:spcBef>
                <a:spcPts val="300"/>
              </a:spcBef>
            </a:pP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Ponatinib'den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farklı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Kardiyovasküler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toksisite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hipertansiyon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tromboz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b="1" i="0" dirty="0" err="1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çok</a:t>
            </a:r>
            <a:r>
              <a:rPr lang="en-US" sz="1600" b="1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nadir</a:t>
            </a:r>
            <a:r>
              <a:rPr lang="en-US" sz="1800" b="0" i="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lvl="1">
              <a:spcBef>
                <a:spcPts val="300"/>
              </a:spcBef>
            </a:pPr>
            <a:endParaRPr lang="en-US" sz="1800" b="0" i="0" dirty="0">
              <a:solidFill>
                <a:schemeClr val="tx1">
                  <a:alpha val="8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chemeClr val="tx1">
                  <a:alpha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üneş 6">
            <a:extLst>
              <a:ext uri="{FF2B5EF4-FFF2-40B4-BE49-F238E27FC236}">
                <a16:creationId xmlns:a16="http://schemas.microsoft.com/office/drawing/2014/main" id="{5DD7523F-A248-C810-FEED-ABF2C5325738}"/>
              </a:ext>
            </a:extLst>
          </p:cNvPr>
          <p:cNvSpPr/>
          <p:nvPr/>
        </p:nvSpPr>
        <p:spPr>
          <a:xfrm>
            <a:off x="6059054" y="439033"/>
            <a:ext cx="531502" cy="508000"/>
          </a:xfrm>
          <a:prstGeom prst="su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9880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D5F688-9D84-283A-CBA3-D5E794C30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627" y="241568"/>
            <a:ext cx="7153275" cy="1325563"/>
          </a:xfrm>
        </p:spPr>
        <p:txBody>
          <a:bodyPr>
            <a:normAutofit/>
          </a:bodyPr>
          <a:lstStyle/>
          <a:p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PF-114 </a:t>
            </a:r>
          </a:p>
        </p:txBody>
      </p:sp>
      <p:pic>
        <p:nvPicPr>
          <p:cNvPr id="8" name="İçerik Yer Tutucusu 7" descr="metin, ekran görüntüsü, yazı tipi, tasarım içeren bir resim&#10;&#10;Açıklama otomatik olarak oluşturuldu">
            <a:extLst>
              <a:ext uri="{FF2B5EF4-FFF2-40B4-BE49-F238E27FC236}">
                <a16:creationId xmlns:a16="http://schemas.microsoft.com/office/drawing/2014/main" id="{6430CA6A-7179-6123-BAE7-20A81A3C17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9481"/>
            <a:ext cx="5181600" cy="4343626"/>
          </a:xfrm>
        </p:spPr>
      </p:pic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FA66705-7AD6-15DC-6294-2B2249F76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1366" y="1567131"/>
            <a:ext cx="5181600" cy="4925744"/>
          </a:xfrm>
        </p:spPr>
        <p:txBody>
          <a:bodyPr>
            <a:normAutofit fontScale="85000" lnSpcReduction="20000"/>
          </a:bodyPr>
          <a:lstStyle/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3. jenerasyon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ponatinib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derivesi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BCR-ABL inhibitörü </a:t>
            </a: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T315I mut!</a:t>
            </a:r>
          </a:p>
          <a:p>
            <a:endParaRPr lang="tr-TR" dirty="0"/>
          </a:p>
          <a:p>
            <a:pPr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Majör Moleküler Yanıt (MMR) Oranı:</a:t>
            </a:r>
            <a:endParaRPr lang="tr-TR" b="0" i="0" dirty="0">
              <a:solidFill>
                <a:srgbClr val="404040"/>
              </a:solidFill>
              <a:effectLst/>
              <a:latin typeface="DeepSeek-CJK-patch"/>
            </a:endParaRP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KML'de ~%40-50</a:t>
            </a:r>
            <a: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  <a:t> (T315I+ hastalarda benzer).</a:t>
            </a: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r-TR" b="1" i="0" dirty="0" err="1">
                <a:solidFill>
                  <a:srgbClr val="404040"/>
                </a:solidFill>
                <a:effectLst/>
                <a:latin typeface="DeepSeek-CJK-patch"/>
              </a:rPr>
              <a:t>Ph</a:t>
            </a: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+ </a:t>
            </a:r>
            <a:r>
              <a:rPr lang="tr-TR" b="1" i="0" dirty="0" err="1">
                <a:solidFill>
                  <a:srgbClr val="404040"/>
                </a:solidFill>
                <a:effectLst/>
                <a:latin typeface="DeepSeek-CJK-patch"/>
              </a:rPr>
              <a:t>ALL'de</a:t>
            </a: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 daha düşük</a:t>
            </a:r>
            <a: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  <a:t> (~%20-30).</a:t>
            </a: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tr-TR" b="0" i="0" dirty="0">
              <a:solidFill>
                <a:srgbClr val="404040"/>
              </a:solidFill>
              <a:effectLst/>
              <a:latin typeface="DeepSeek-CJK-patch"/>
            </a:endParaRPr>
          </a:p>
          <a:p>
            <a:pPr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Tam Sitogenetik Yanıt (</a:t>
            </a:r>
            <a:r>
              <a:rPr lang="tr-TR" b="1" i="0" dirty="0" err="1">
                <a:solidFill>
                  <a:srgbClr val="404040"/>
                </a:solidFill>
                <a:effectLst/>
                <a:latin typeface="DeepSeek-CJK-patch"/>
              </a:rPr>
              <a:t>CCyR</a:t>
            </a: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):</a:t>
            </a:r>
            <a: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  <a:t> </a:t>
            </a: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~%60</a:t>
            </a:r>
            <a: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  <a:t> (KML kronik faz).</a:t>
            </a:r>
          </a:p>
          <a:p>
            <a:pPr algn="l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tr-TR" b="0" i="0" dirty="0">
              <a:solidFill>
                <a:srgbClr val="404040"/>
              </a:solidFill>
              <a:effectLst/>
              <a:latin typeface="DeepSeek-CJK-patch"/>
            </a:endParaRP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tr-TR" b="1" i="0" dirty="0" err="1">
                <a:solidFill>
                  <a:srgbClr val="404040"/>
                </a:solidFill>
                <a:effectLst/>
                <a:latin typeface="DeepSeek-CJK-patch"/>
              </a:rPr>
              <a:t>Ponatinib</a:t>
            </a: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 ile Karşılaştırma:</a:t>
            </a:r>
            <a:endParaRPr lang="tr-TR" b="0" i="0" dirty="0">
              <a:solidFill>
                <a:srgbClr val="404040"/>
              </a:solidFill>
              <a:effectLst/>
              <a:latin typeface="DeepSeek-CJK-patch"/>
            </a:endParaRP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Eşdeğer etkinlik</a:t>
            </a:r>
            <a: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  <a:t>, ancak </a:t>
            </a: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daha düşük kardiyovasküler toksisite</a:t>
            </a:r>
            <a:endParaRPr lang="tr-TR" b="0" i="0" dirty="0">
              <a:solidFill>
                <a:srgbClr val="404040"/>
              </a:solidFill>
              <a:effectLst/>
              <a:latin typeface="DeepSeek-CJK-patch"/>
            </a:endParaRP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7591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5CBF433-1B8B-D157-FC4D-E2E0EDE5E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 fontScale="90000"/>
          </a:bodyPr>
          <a:lstStyle/>
          <a:p>
            <a:pPr algn="r"/>
            <a:r>
              <a:rPr lang="tr-TR" sz="3100" b="1" i="0">
                <a:solidFill>
                  <a:srgbClr val="FFFFFF"/>
                </a:solidFill>
                <a:effectLst/>
                <a:latin typeface="DeepSeek-CJK-patch"/>
              </a:rPr>
              <a:t>Flumatinib: Çin'de Geliştirilen Yeni Nesil BCR-ABL TKI</a:t>
            </a:r>
            <a:br>
              <a:rPr lang="tr-TR" sz="3100" b="1" i="0">
                <a:solidFill>
                  <a:srgbClr val="FFFFFF"/>
                </a:solidFill>
                <a:effectLst/>
                <a:latin typeface="DeepSeek-CJK-patch"/>
              </a:rPr>
            </a:br>
            <a:endParaRPr lang="tr-TR" sz="3100" dirty="0">
              <a:solidFill>
                <a:srgbClr val="FFFFFF"/>
              </a:solidFill>
            </a:endParaRPr>
          </a:p>
        </p:txBody>
      </p:sp>
      <p:graphicFrame>
        <p:nvGraphicFramePr>
          <p:cNvPr id="7" name="İçerik Yer Tutucusu 4">
            <a:extLst>
              <a:ext uri="{FF2B5EF4-FFF2-40B4-BE49-F238E27FC236}">
                <a16:creationId xmlns:a16="http://schemas.microsoft.com/office/drawing/2014/main" id="{C2112D2E-68F4-6FB6-0F67-89E0DF0CAD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0699309"/>
              </p:ext>
            </p:extLst>
          </p:nvPr>
        </p:nvGraphicFramePr>
        <p:xfrm>
          <a:off x="4288222" y="319314"/>
          <a:ext cx="7598978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577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57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210E9B7-6C01-95E4-05D9-9CB6D7463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KML’de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DEĞİŞEN YAŞAM SÜRESİ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C27A859-FB5D-07CE-2B83-E15309CBD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500" y="1144448"/>
            <a:ext cx="8300186" cy="439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3AD0D2B-4C6F-1D50-FA4D-6A33481C0F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pic>
        <p:nvPicPr>
          <p:cNvPr id="10" name="Resim 9" descr="metin, ekran görüntüsü, diyagram, teknik çizim içeren bir resim&#10;&#10;Açıklama otomatik olarak oluşturuldu">
            <a:extLst>
              <a:ext uri="{FF2B5EF4-FFF2-40B4-BE49-F238E27FC236}">
                <a16:creationId xmlns:a16="http://schemas.microsoft.com/office/drawing/2014/main" id="{421A3122-D84B-FDD4-46CC-A68BF38CA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48" y="1825625"/>
            <a:ext cx="6629105" cy="3644225"/>
          </a:xfrm>
          <a:prstGeom prst="rect">
            <a:avLst/>
          </a:prstGeom>
        </p:spPr>
      </p:pic>
      <p:pic>
        <p:nvPicPr>
          <p:cNvPr id="12" name="Resim 11" descr="diyagram, metin, teknik çizim, plan içeren bir resim&#10;&#10;Açıklama otomatik olarak oluşturuldu">
            <a:extLst>
              <a:ext uri="{FF2B5EF4-FFF2-40B4-BE49-F238E27FC236}">
                <a16:creationId xmlns:a16="http://schemas.microsoft.com/office/drawing/2014/main" id="{C8F6BF21-C4F6-4161-7506-50419CEC1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232" y="1219923"/>
            <a:ext cx="4802641" cy="5233335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7A637A02-0072-E21B-E5B0-469B5F960E6C}"/>
              </a:ext>
            </a:extLst>
          </p:cNvPr>
          <p:cNvSpPr txBox="1"/>
          <p:nvPr/>
        </p:nvSpPr>
        <p:spPr>
          <a:xfrm>
            <a:off x="1657383" y="368021"/>
            <a:ext cx="1128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Tüm yanıt seviyelerinde ve tüm yanıt zamanlarında Flumatinib&gt;İmatinib</a:t>
            </a:r>
          </a:p>
        </p:txBody>
      </p:sp>
      <p:pic>
        <p:nvPicPr>
          <p:cNvPr id="11" name="Grafik 10" descr="Hedef merkezi düz dolguyla">
            <a:extLst>
              <a:ext uri="{FF2B5EF4-FFF2-40B4-BE49-F238E27FC236}">
                <a16:creationId xmlns:a16="http://schemas.microsoft.com/office/drawing/2014/main" id="{79D95E15-B78A-AA83-4B6E-45D828F14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7048" y="80823"/>
            <a:ext cx="1497725" cy="149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3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İçerik Yer Tutucusu 6">
            <a:extLst>
              <a:ext uri="{FF2B5EF4-FFF2-40B4-BE49-F238E27FC236}">
                <a16:creationId xmlns:a16="http://schemas.microsoft.com/office/drawing/2014/main" id="{B75BB78D-E027-710D-0FD0-7D206E4103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8742204"/>
              </p:ext>
            </p:extLst>
          </p:nvPr>
        </p:nvGraphicFramePr>
        <p:xfrm>
          <a:off x="725073" y="1357256"/>
          <a:ext cx="11234697" cy="2225040"/>
        </p:xfrm>
        <a:graphic>
          <a:graphicData uri="http://schemas.openxmlformats.org/drawingml/2006/table">
            <a:tbl>
              <a:tblPr/>
              <a:tblGrid>
                <a:gridCol w="2771337">
                  <a:extLst>
                    <a:ext uri="{9D8B030D-6E8A-4147-A177-3AD203B41FA5}">
                      <a16:colId xmlns:a16="http://schemas.microsoft.com/office/drawing/2014/main" val="1953495014"/>
                    </a:ext>
                  </a:extLst>
                </a:gridCol>
                <a:gridCol w="2821120">
                  <a:extLst>
                    <a:ext uri="{9D8B030D-6E8A-4147-A177-3AD203B41FA5}">
                      <a16:colId xmlns:a16="http://schemas.microsoft.com/office/drawing/2014/main" val="1220084658"/>
                    </a:ext>
                  </a:extLst>
                </a:gridCol>
                <a:gridCol w="2821120">
                  <a:extLst>
                    <a:ext uri="{9D8B030D-6E8A-4147-A177-3AD203B41FA5}">
                      <a16:colId xmlns:a16="http://schemas.microsoft.com/office/drawing/2014/main" val="690247607"/>
                    </a:ext>
                  </a:extLst>
                </a:gridCol>
                <a:gridCol w="2821120">
                  <a:extLst>
                    <a:ext uri="{9D8B030D-6E8A-4147-A177-3AD203B41FA5}">
                      <a16:colId xmlns:a16="http://schemas.microsoft.com/office/drawing/2014/main" val="1958278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tr-TR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Parametre</a:t>
                      </a: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Flumatinib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İmatinib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Değeri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3425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Ayda MMR (%)</a:t>
                      </a:r>
                      <a:endParaRPr lang="tr-TR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52.6</a:t>
                      </a:r>
                      <a:endParaRPr lang="tr-TR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39.6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tr-TR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274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Ayda MMR (%)</a:t>
                      </a:r>
                      <a:endParaRPr lang="tr-TR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73.2</a:t>
                      </a:r>
                      <a:endParaRPr lang="tr-TR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61.5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</a:t>
                      </a:r>
                      <a:endParaRPr lang="tr-TR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207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CCyR Oranı (%)</a:t>
                      </a:r>
                      <a:endParaRPr lang="tr-TR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92.1</a:t>
                      </a:r>
                      <a:endParaRPr lang="tr-TR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85.3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0.013</a:t>
                      </a:r>
                      <a:endParaRPr lang="tr-TR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097987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85FDEA87-1FD0-89EF-B383-2ECCA4CBC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57037"/>
            <a:ext cx="12072257" cy="8002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DeepSeek-CJK-patch"/>
              </a:rPr>
              <a:t>A. Flumatinib vs. İmatinib (Yeni Tanı KML</a:t>
            </a:r>
            <a:r>
              <a:rPr kumimoji="0" lang="tr-TR" altLang="tr-TR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DeepSeek-CJK-patch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3DE8CE77-58B8-A130-1F31-FAD530AB75D2}"/>
              </a:ext>
            </a:extLst>
          </p:cNvPr>
          <p:cNvSpPr txBox="1"/>
          <p:nvPr/>
        </p:nvSpPr>
        <p:spPr>
          <a:xfrm>
            <a:off x="725073" y="4300415"/>
            <a:ext cx="102893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DeepSeek-CJK-patch"/>
              </a:rPr>
              <a:t>B. Dirençli Hastalarda Etkinlik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8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DeepSeek-CJK-patch"/>
              </a:rPr>
              <a:t>İmatinib dirençli hastalarda MMR:</a:t>
            </a:r>
            <a:r>
              <a:rPr kumimoji="0" lang="tr-TR" altLang="tr-TR" sz="28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DeepSeek-CJK-patch"/>
              </a:rPr>
              <a:t> </a:t>
            </a:r>
            <a:r>
              <a:rPr kumimoji="0" lang="tr-TR" altLang="tr-TR" sz="28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DeepSeek-CJK-patch"/>
              </a:rPr>
              <a:t>~%35-40</a:t>
            </a:r>
            <a:r>
              <a:rPr kumimoji="0" lang="tr-TR" altLang="tr-TR" sz="28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DeepSeek-CJK-patch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8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DeepSeek-CJK-patch"/>
              </a:rPr>
              <a:t>T315I hariç</a:t>
            </a:r>
            <a:r>
              <a:rPr kumimoji="0" lang="tr-TR" altLang="tr-TR" sz="28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DeepSeek-CJK-patch"/>
              </a:rPr>
              <a:t> çoğu BCR-ABL mutasyonuna karşı aktif</a:t>
            </a:r>
            <a:r>
              <a:rPr kumimoji="0" lang="tr-TR" altLang="tr-TR" sz="32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DeepSeek-CJK-patch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379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363B628-31DF-7DA7-B4B7-FDE361B4B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673770"/>
            <a:ext cx="3220329" cy="202722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</a:pPr>
            <a:r>
              <a:rPr kumimoji="0" lang="en-US" altLang="tr-TR" sz="4200" b="1" i="0" u="none" strike="noStrike" kern="1200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ea typeface="+mj-ea"/>
                <a:cs typeface="Arial" panose="020B0604020202020204" pitchFamily="34" charset="0"/>
              </a:rPr>
              <a:t>Flumatinib</a:t>
            </a:r>
            <a:r>
              <a:rPr kumimoji="0" lang="en-US" altLang="tr-TR" sz="4200" b="1" i="0" u="none" strike="noStrike" kern="1200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ea typeface="+mj-ea"/>
                <a:cs typeface="Arial" panose="020B0604020202020204" pitchFamily="34" charset="0"/>
              </a:rPr>
              <a:t> vs. </a:t>
            </a:r>
            <a:r>
              <a:rPr kumimoji="0" lang="en-US" altLang="tr-TR" sz="4200" b="1" i="0" u="none" strike="noStrike" kern="1200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ea typeface="+mj-ea"/>
                <a:cs typeface="Arial" panose="020B0604020202020204" pitchFamily="34" charset="0"/>
              </a:rPr>
              <a:t>Diğer</a:t>
            </a:r>
            <a:r>
              <a:rPr kumimoji="0" lang="en-US" altLang="tr-TR" sz="4200" b="1" i="0" u="none" strike="noStrike" kern="1200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tr-TR" sz="4200" b="1" i="0" u="none" strike="noStrike" kern="1200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ea typeface="+mj-ea"/>
                <a:cs typeface="Arial" panose="020B0604020202020204" pitchFamily="34" charset="0"/>
              </a:rPr>
              <a:t>TKI'lar</a:t>
            </a:r>
            <a:endParaRPr kumimoji="0" lang="en-US" altLang="tr-TR" sz="4200" b="1" i="0" u="none" strike="noStrike" kern="1200" cap="none" normalizeH="0" baseline="0" dirty="0">
              <a:ln>
                <a:noFill/>
              </a:ln>
              <a:solidFill>
                <a:srgbClr val="FFFFFF"/>
              </a:solidFill>
              <a:effectLst/>
              <a:ea typeface="+mj-ea"/>
              <a:cs typeface="Arial" panose="020B0604020202020204" pitchFamily="34" charset="0"/>
            </a:endParaRPr>
          </a:p>
          <a:p>
            <a:pPr marL="0" marR="0" lvl="0" indent="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</a:pPr>
            <a:endParaRPr kumimoji="0" lang="en-US" altLang="tr-TR" sz="4200" b="0" i="0" u="none" strike="noStrike" kern="1200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İçerik Yer Tutucusu 6">
            <a:extLst>
              <a:ext uri="{FF2B5EF4-FFF2-40B4-BE49-F238E27FC236}">
                <a16:creationId xmlns:a16="http://schemas.microsoft.com/office/drawing/2014/main" id="{B9DAC3A5-9B16-C3BA-6191-4BE738F4BB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5177808"/>
              </p:ext>
            </p:extLst>
          </p:nvPr>
        </p:nvGraphicFramePr>
        <p:xfrm>
          <a:off x="2801257" y="2520298"/>
          <a:ext cx="9084103" cy="3846209"/>
        </p:xfrm>
        <a:graphic>
          <a:graphicData uri="http://schemas.openxmlformats.org/drawingml/2006/table">
            <a:tbl>
              <a:tblPr firstRow="1" bandRow="1">
                <a:solidFill>
                  <a:srgbClr val="F2F2F2">
                    <a:alpha val="30196"/>
                  </a:srgbClr>
                </a:solidFill>
              </a:tblPr>
              <a:tblGrid>
                <a:gridCol w="1883375">
                  <a:extLst>
                    <a:ext uri="{9D8B030D-6E8A-4147-A177-3AD203B41FA5}">
                      <a16:colId xmlns:a16="http://schemas.microsoft.com/office/drawing/2014/main" val="2247890182"/>
                    </a:ext>
                  </a:extLst>
                </a:gridCol>
                <a:gridCol w="1867899">
                  <a:extLst>
                    <a:ext uri="{9D8B030D-6E8A-4147-A177-3AD203B41FA5}">
                      <a16:colId xmlns:a16="http://schemas.microsoft.com/office/drawing/2014/main" val="2364337916"/>
                    </a:ext>
                  </a:extLst>
                </a:gridCol>
                <a:gridCol w="1548018">
                  <a:extLst>
                    <a:ext uri="{9D8B030D-6E8A-4147-A177-3AD203B41FA5}">
                      <a16:colId xmlns:a16="http://schemas.microsoft.com/office/drawing/2014/main" val="2108567635"/>
                    </a:ext>
                  </a:extLst>
                </a:gridCol>
                <a:gridCol w="1661524">
                  <a:extLst>
                    <a:ext uri="{9D8B030D-6E8A-4147-A177-3AD203B41FA5}">
                      <a16:colId xmlns:a16="http://schemas.microsoft.com/office/drawing/2014/main" val="3122111348"/>
                    </a:ext>
                  </a:extLst>
                </a:gridCol>
                <a:gridCol w="2123287">
                  <a:extLst>
                    <a:ext uri="{9D8B030D-6E8A-4147-A177-3AD203B41FA5}">
                      <a16:colId xmlns:a16="http://schemas.microsoft.com/office/drawing/2014/main" val="394432134"/>
                    </a:ext>
                  </a:extLst>
                </a:gridCol>
              </a:tblGrid>
              <a:tr h="702008">
                <a:tc>
                  <a:txBody>
                    <a:bodyPr/>
                    <a:lstStyle/>
                    <a:p>
                      <a:pPr algn="l"/>
                      <a:r>
                        <a:rPr lang="tr-TR" sz="1800" b="0" cap="none" spc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Parametre</a:t>
                      </a:r>
                    </a:p>
                  </a:txBody>
                  <a:tcPr marL="123569" marR="99014" marT="95053" marB="95053" anchor="ctr">
                    <a:lnL w="19050" cap="flat" cmpd="sng" algn="ctr">
                      <a:noFill/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800" b="0" cap="none" spc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Flumatinib</a:t>
                      </a:r>
                    </a:p>
                  </a:txBody>
                  <a:tcPr marL="123569" marR="99014" marT="95053" marB="95053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800" b="0" cap="none" spc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İmatinib</a:t>
                      </a:r>
                    </a:p>
                  </a:txBody>
                  <a:tcPr marL="123569" marR="99014" marT="95053" marB="95053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800" b="0" cap="none" spc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Nilotinib</a:t>
                      </a:r>
                      <a:endParaRPr lang="tr-TR" sz="1800" b="0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569" marR="99014" marT="95053" marB="95053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800" b="0" cap="none" spc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Dasatinib</a:t>
                      </a:r>
                      <a:endParaRPr lang="tr-TR" sz="1800" b="0" cap="none" spc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569" marR="99014" marT="95053" marB="95053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305545"/>
                  </a:ext>
                </a:extLst>
              </a:tr>
              <a:tr h="1048067">
                <a:tc>
                  <a:txBody>
                    <a:bodyPr/>
                    <a:lstStyle/>
                    <a:p>
                      <a:r>
                        <a:rPr lang="tr-TR" sz="18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MMR (12 ay)</a:t>
                      </a:r>
                      <a:endParaRPr lang="tr-TR" sz="1800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569" marR="99014" marT="95053" marB="95053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52.6%</a:t>
                      </a:r>
                      <a:endParaRPr lang="tr-TR" sz="1800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569" marR="99014" marT="95053" marB="95053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39.6%</a:t>
                      </a:r>
                    </a:p>
                  </a:txBody>
                  <a:tcPr marL="123569" marR="99014" marT="95053" marB="95053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55%</a:t>
                      </a:r>
                    </a:p>
                  </a:txBody>
                  <a:tcPr marL="123569" marR="99014" marT="95053" marB="95053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54%</a:t>
                      </a:r>
                    </a:p>
                  </a:txBody>
                  <a:tcPr marL="123569" marR="99014" marT="95053" marB="95053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439355"/>
                  </a:ext>
                </a:extLst>
              </a:tr>
              <a:tr h="1048067">
                <a:tc>
                  <a:txBody>
                    <a:bodyPr/>
                    <a:lstStyle/>
                    <a:p>
                      <a:r>
                        <a:rPr lang="tr-TR" sz="18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T315I Etkinliği</a:t>
                      </a:r>
                      <a:endParaRPr lang="tr-TR" sz="1800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569" marR="99014" marT="95053" marB="95053" anchor="ctr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Hayır</a:t>
                      </a:r>
                    </a:p>
                  </a:txBody>
                  <a:tcPr marL="123569" marR="99014" marT="95053" marB="95053" anchor="ctr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Hayır</a:t>
                      </a:r>
                    </a:p>
                  </a:txBody>
                  <a:tcPr marL="123569" marR="99014" marT="95053" marB="95053" anchor="ctr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Hayır</a:t>
                      </a:r>
                    </a:p>
                  </a:txBody>
                  <a:tcPr marL="123569" marR="99014" marT="95053" marB="95053" anchor="ctr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Hayır</a:t>
                      </a:r>
                    </a:p>
                  </a:txBody>
                  <a:tcPr marL="123569" marR="99014" marT="95053" marB="95053" anchor="ctr">
                    <a:lnL w="635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33155"/>
                  </a:ext>
                </a:extLst>
              </a:tr>
              <a:tr h="1048067">
                <a:tc>
                  <a:txBody>
                    <a:bodyPr/>
                    <a:lstStyle/>
                    <a:p>
                      <a:r>
                        <a:rPr lang="tr-TR" sz="18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Yan Etki</a:t>
                      </a:r>
                      <a:endParaRPr lang="tr-TR" sz="1800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569" marR="99014" marT="95053" marB="95053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1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hafif</a:t>
                      </a:r>
                      <a:endParaRPr lang="tr-TR" sz="1800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569" marR="99014" marT="95053" marB="95053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Orta</a:t>
                      </a:r>
                    </a:p>
                  </a:txBody>
                  <a:tcPr marL="123569" marR="99014" marT="95053" marB="95053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Yüksek (CV risk)</a:t>
                      </a:r>
                    </a:p>
                  </a:txBody>
                  <a:tcPr marL="123569" marR="99014" marT="95053" marB="95053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Orta (plevral efüzyon)</a:t>
                      </a:r>
                    </a:p>
                  </a:txBody>
                  <a:tcPr marL="123569" marR="99014" marT="95053" marB="95053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26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658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aşlık 8">
            <a:extLst>
              <a:ext uri="{FF2B5EF4-FFF2-40B4-BE49-F238E27FC236}">
                <a16:creationId xmlns:a16="http://schemas.microsoft.com/office/drawing/2014/main" id="{BE5AD367-D297-6A8D-56CD-86992D77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OMACETAXINE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İçerik Yer Tutucusu 7" descr="metin, diyagram, ekran görüntüsü, grafik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27C44D3-A0B7-D19E-275D-B50AE5AD36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614" y="1881055"/>
            <a:ext cx="5033195" cy="308283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A898CA26-E86A-B33F-11B6-82DC2AB65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8809" y="1984443"/>
            <a:ext cx="6204991" cy="419252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TKI (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tirozin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kinaz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inhibitörü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dışı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kemoterapi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🎯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Nasıl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Etki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Eder?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Omacetaxine,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TKI'ların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aksine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doğrudan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BCR-ABL1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kinazı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hedef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almaz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Ribozomal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protein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sentezini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engeller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Ribozomun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A-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bölgesine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bağlanarak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protein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sentezini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engeller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sayede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KML'de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rol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oynayan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BCR-ABL1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onkoproteininin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üretimini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azaltır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32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İğneli ve tüp">
            <a:extLst>
              <a:ext uri="{FF2B5EF4-FFF2-40B4-BE49-F238E27FC236}">
                <a16:creationId xmlns:a16="http://schemas.microsoft.com/office/drawing/2014/main" id="{734526A5-D2F2-FED9-140A-BDF3C5518E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6" r="45825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40BE5C53-FB13-3ED5-236A-88D261142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70743"/>
            <a:ext cx="5266657" cy="4469335"/>
          </a:xfrm>
        </p:spPr>
        <p:txBody>
          <a:bodyPr anchor="ctr"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2012 yılında FDA tarafından onaylandı.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tr-TR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endParaRPr lang="tr-TR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Subkutan</a:t>
            </a:r>
            <a:r>
              <a:rPr lang="tr-TR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enjeksiyon !!!!!</a:t>
            </a:r>
          </a:p>
          <a:p>
            <a:endParaRPr lang="tr-TR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Başlangıç Dozu (İndüksiyon)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: Günde 2 kez, 14 gün boyunca</a:t>
            </a: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İdame Dozu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: Günde 2 kez, 7 gün boyunca, 28 günde bir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000" dirty="0"/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287752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FB11975-3428-F395-0B40-1F6D0553E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794479"/>
            <a:ext cx="5181600" cy="5382484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tr-TR" b="1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DeepSeek-CJK-patch"/>
              </a:rPr>
              <a:t>**</a:t>
            </a:r>
            <a:r>
              <a:rPr lang="tr-TR" b="1" i="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DeepSeek-CJK-patch"/>
              </a:rPr>
              <a:t>Ph</a:t>
            </a:r>
            <a:r>
              <a:rPr lang="tr-TR" b="1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DeepSeek-CJK-patch"/>
              </a:rPr>
              <a:t>+ </a:t>
            </a:r>
            <a:r>
              <a:rPr lang="tr-TR" b="1" i="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DeepSeek-CJK-patch"/>
              </a:rPr>
              <a:t>ALL’de</a:t>
            </a:r>
            <a:r>
              <a:rPr lang="tr-TR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DeepSeek-CJK-patch"/>
              </a:rPr>
              <a:t>:</a:t>
            </a:r>
          </a:p>
          <a:p>
            <a:pPr algn="l"/>
            <a:endParaRPr lang="tr-TR" b="1" i="0" dirty="0">
              <a:solidFill>
                <a:srgbClr val="404040"/>
              </a:solidFill>
              <a:effectLst/>
              <a:latin typeface="DeepSeek-CJK-patch"/>
            </a:endParaRPr>
          </a:p>
          <a:p>
            <a:pPr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Tam Hematolojik Yanıt:</a:t>
            </a:r>
            <a:endParaRPr lang="tr-TR" b="0" i="0" dirty="0">
              <a:solidFill>
                <a:srgbClr val="404040"/>
              </a:solidFill>
              <a:effectLst/>
              <a:latin typeface="DeepSeek-CJK-patch"/>
            </a:endParaRP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%20-30</a:t>
            </a:r>
            <a: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  <a:t> (TKI-refrakter hastalarda)</a:t>
            </a: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  <a:t>Kombine tedavilerde (</a:t>
            </a:r>
            <a:r>
              <a:rPr lang="tr-TR" b="0" i="0" dirty="0" err="1">
                <a:solidFill>
                  <a:srgbClr val="404040"/>
                </a:solidFill>
                <a:effectLst/>
                <a:latin typeface="DeepSeek-CJK-patch"/>
              </a:rPr>
              <a:t>örn</a:t>
            </a:r>
            <a: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  <a:t>. TKİ + kemoterapi) yanıt oranları artabilir.</a:t>
            </a: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tr-TR" b="0" i="0" dirty="0">
              <a:solidFill>
                <a:srgbClr val="404040"/>
              </a:solidFill>
              <a:effectLst/>
              <a:latin typeface="DeepSeek-CJK-patch"/>
            </a:endParaRP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Sitogenetik/Moleküler Yanıt:</a:t>
            </a:r>
            <a:endParaRPr lang="tr-TR" b="0" i="0" dirty="0">
              <a:solidFill>
                <a:srgbClr val="404040"/>
              </a:solidFill>
              <a:effectLst/>
              <a:latin typeface="DeepSeek-CJK-patch"/>
            </a:endParaRP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Majör Sitogenetik Yanıt (</a:t>
            </a:r>
            <a:r>
              <a:rPr lang="tr-TR" b="1" i="0" dirty="0" err="1">
                <a:solidFill>
                  <a:srgbClr val="404040"/>
                </a:solidFill>
                <a:effectLst/>
                <a:latin typeface="DeepSeek-CJK-patch"/>
              </a:rPr>
              <a:t>MCyR</a:t>
            </a: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):</a:t>
            </a:r>
            <a: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  <a:t> ~%15-25</a:t>
            </a: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Tam Sitogenetik Yanıt (</a:t>
            </a:r>
            <a:r>
              <a:rPr lang="tr-TR" b="1" i="0" dirty="0" err="1">
                <a:solidFill>
                  <a:srgbClr val="404040"/>
                </a:solidFill>
                <a:effectLst/>
                <a:latin typeface="DeepSeek-CJK-patch"/>
              </a:rPr>
              <a:t>CCyR</a:t>
            </a: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):</a:t>
            </a:r>
            <a: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  <a:t> ~%10-15</a:t>
            </a: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Majör Moleküler Yanıt (MMR):</a:t>
            </a:r>
            <a: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  <a:t> &lt;%10 (tek başına kullanımda)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EC303D49-1F85-7123-0E78-29FC2D41A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794479"/>
            <a:ext cx="5181600" cy="5382484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tr-TR" b="1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**T315I </a:t>
            </a:r>
            <a:r>
              <a:rPr lang="tr-TR" b="1" i="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Mutasyonu’nda</a:t>
            </a:r>
            <a:r>
              <a:rPr lang="tr-TR" b="1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l">
              <a:buNone/>
            </a:pPr>
            <a:endParaRPr lang="tr-TR" b="1" i="0" dirty="0">
              <a:solidFill>
                <a:srgbClr val="40404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tr-TR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Omacetaxine</a:t>
            </a:r>
            <a:r>
              <a:rPr lang="tr-TR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tr-TR" b="1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TKI'ların</a:t>
            </a:r>
            <a:r>
              <a:rPr lang="tr-TR" b="1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etkisiz olduğu T315I mutasyonlu </a:t>
            </a:r>
            <a:r>
              <a:rPr lang="tr-TR" b="1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tr-TR" b="1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tr-TR" b="1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ALL'de</a:t>
            </a:r>
            <a:r>
              <a:rPr lang="tr-TR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sınırlı ancak anlamlı etkinlik gösterir:</a:t>
            </a: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Hematolojik yanıt oranı:</a:t>
            </a:r>
            <a:r>
              <a:rPr lang="tr-TR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~%25-35</a:t>
            </a: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Yanıt süresi (DOR):</a:t>
            </a:r>
            <a:r>
              <a:rPr lang="tr-TR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Ortalama </a:t>
            </a:r>
            <a:r>
              <a:rPr lang="tr-TR" b="1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3-6 ay</a:t>
            </a:r>
            <a:r>
              <a:rPr lang="tr-TR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(tek ajan olarak)</a:t>
            </a: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tr-TR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tr-TR" b="0" i="0" dirty="0">
              <a:solidFill>
                <a:srgbClr val="40404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⏳ Yanıt süreleri daha kısa olabilir, ancak dirençli hastalarda önemli bir seçenektir.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8923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Başlık 4">
            <a:extLst>
              <a:ext uri="{FF2B5EF4-FFF2-40B4-BE49-F238E27FC236}">
                <a16:creationId xmlns:a16="http://schemas.microsoft.com/office/drawing/2014/main" id="{BDD72B8D-8AAC-EEB5-F48F-9C0E96FD8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9D536E7-1756-62AC-D8C5-2B655145D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Kemik iliği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süpresyonu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!!!</a:t>
            </a:r>
          </a:p>
          <a:p>
            <a:r>
              <a:rPr lang="tr-TR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Hematolojik toksisite (</a:t>
            </a:r>
            <a:r>
              <a:rPr lang="tr-TR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nötropeni, trombositopeni</a:t>
            </a:r>
            <a:r>
              <a:rPr lang="tr-TR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– %70-80)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 Ajan:</a:t>
            </a:r>
            <a:r>
              <a:rPr lang="tr-TR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Genellikle </a:t>
            </a:r>
            <a:r>
              <a:rPr lang="tr-TR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TKI seçenekleri tükenmiş hastalarda</a:t>
            </a:r>
            <a:r>
              <a:rPr lang="tr-TR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palyatif amaçlı kullanılır.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tr-TR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Kombinasyonlar:</a:t>
            </a:r>
            <a:endParaRPr lang="tr-TR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r-TR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Venetoclax</a:t>
            </a:r>
            <a:r>
              <a:rPr lang="tr-TR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tr-TR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Omacetaxine</a:t>
            </a:r>
            <a:r>
              <a:rPr lang="tr-TR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gibi yeni rejimler erken faz çalışmalarda incelenmektedir.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3595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D6E0975-10B4-68A4-1746-910214D968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2972" y="186946"/>
            <a:ext cx="7634513" cy="648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77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5CADE673-E17A-CD79-CC19-94D4C87309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4898982"/>
              </p:ext>
            </p:extLst>
          </p:nvPr>
        </p:nvGraphicFramePr>
        <p:xfrm>
          <a:off x="643465" y="434824"/>
          <a:ext cx="10905069" cy="6234137"/>
        </p:xfrm>
        <a:graphic>
          <a:graphicData uri="http://schemas.openxmlformats.org/drawingml/2006/table">
            <a:tbl>
              <a:tblPr firstRow="1" bandRow="1">
                <a:noFill/>
                <a:tableStyleId>{69012ECD-51FC-41F1-AA8D-1B2483CD663E}</a:tableStyleId>
              </a:tblPr>
              <a:tblGrid>
                <a:gridCol w="2103240">
                  <a:extLst>
                    <a:ext uri="{9D8B030D-6E8A-4147-A177-3AD203B41FA5}">
                      <a16:colId xmlns:a16="http://schemas.microsoft.com/office/drawing/2014/main" val="3875889724"/>
                    </a:ext>
                  </a:extLst>
                </a:gridCol>
                <a:gridCol w="2197156">
                  <a:extLst>
                    <a:ext uri="{9D8B030D-6E8A-4147-A177-3AD203B41FA5}">
                      <a16:colId xmlns:a16="http://schemas.microsoft.com/office/drawing/2014/main" val="3272030805"/>
                    </a:ext>
                  </a:extLst>
                </a:gridCol>
                <a:gridCol w="2153625">
                  <a:extLst>
                    <a:ext uri="{9D8B030D-6E8A-4147-A177-3AD203B41FA5}">
                      <a16:colId xmlns:a16="http://schemas.microsoft.com/office/drawing/2014/main" val="2984905808"/>
                    </a:ext>
                  </a:extLst>
                </a:gridCol>
                <a:gridCol w="2128421">
                  <a:extLst>
                    <a:ext uri="{9D8B030D-6E8A-4147-A177-3AD203B41FA5}">
                      <a16:colId xmlns:a16="http://schemas.microsoft.com/office/drawing/2014/main" val="1773999766"/>
                    </a:ext>
                  </a:extLst>
                </a:gridCol>
                <a:gridCol w="2322627">
                  <a:extLst>
                    <a:ext uri="{9D8B030D-6E8A-4147-A177-3AD203B41FA5}">
                      <a16:colId xmlns:a16="http://schemas.microsoft.com/office/drawing/2014/main" val="2511242952"/>
                    </a:ext>
                  </a:extLst>
                </a:gridCol>
              </a:tblGrid>
              <a:tr h="531317">
                <a:tc>
                  <a:txBody>
                    <a:bodyPr/>
                    <a:lstStyle/>
                    <a:p>
                      <a:pPr algn="l"/>
                      <a:r>
                        <a:rPr lang="tr-TR" sz="1500" b="0" cap="all" spc="15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İlaç Adı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cap="all" spc="15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Dozaj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cap="all" spc="15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Endikasyon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cap="all" spc="15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T315I Etkinliği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cap="all" spc="15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Özel Notlar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964577"/>
                  </a:ext>
                </a:extLst>
              </a:tr>
              <a:tr h="1056796">
                <a:tc>
                  <a:txBody>
                    <a:bodyPr/>
                    <a:lstStyle/>
                    <a:p>
                      <a:r>
                        <a:rPr lang="tr-TR" sz="16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Asciminib (</a:t>
                      </a:r>
                      <a:r>
                        <a:rPr lang="tr-TR" sz="1600" b="1" cap="none" spc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Scemblix</a:t>
                      </a:r>
                      <a:r>
                        <a:rPr lang="tr-TR" sz="16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®)</a:t>
                      </a:r>
                      <a:endParaRPr lang="tr-TR" sz="1600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≥2 TKI sonrası: 40 mg BID veya 80 mg QD</a:t>
                      </a:r>
                      <a:br>
                        <a:rPr lang="tr-TR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tr-TR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T315I için: 200 mg BID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Çoklu TKI dirençli KML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Evet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Ponatinib (PON) almamış hastalarda daha etkili</a:t>
                      </a:r>
                      <a:br>
                        <a:rPr lang="tr-TR" sz="16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tr-TR" sz="16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Kombinasyon potansiyeli var (veri bekleniyor)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2766639"/>
                  </a:ext>
                </a:extLst>
              </a:tr>
              <a:tr h="867040">
                <a:tc>
                  <a:txBody>
                    <a:bodyPr/>
                    <a:lstStyle/>
                    <a:p>
                      <a:r>
                        <a:rPr lang="tr-TR" sz="1600" b="1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Olverembatinib</a:t>
                      </a:r>
                      <a:endParaRPr lang="tr-TR" sz="1600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Standart doz (Çin verilerine göre)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T315I mutasyonlu KML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Evet (özellikle Çin popülasyonunda)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tr-TR" sz="1600" cap="none" spc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PON'a</a:t>
                      </a:r>
                      <a:r>
                        <a:rPr lang="tr-TR" sz="16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yanıtsız hastalarda denenmeli</a:t>
                      </a:r>
                      <a:br>
                        <a:rPr lang="tr-TR" sz="16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tr-TR" sz="16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Çin dışı veriler sınırlı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781872"/>
                  </a:ext>
                </a:extLst>
              </a:tr>
              <a:tr h="677284">
                <a:tc>
                  <a:txBody>
                    <a:bodyPr/>
                    <a:lstStyle/>
                    <a:p>
                      <a:r>
                        <a:rPr lang="tr-TR" sz="1600" b="1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Vodobatinib</a:t>
                      </a:r>
                      <a:endParaRPr lang="tr-TR" sz="1600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Faz çalışmalarında (doz optimizasyonu sürüyor)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İleri derece TKI direnci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Araştırılıyor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Henüz erken faz verileri mevcut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8830517"/>
                  </a:ext>
                </a:extLst>
              </a:tr>
              <a:tr h="867040">
                <a:tc>
                  <a:txBody>
                    <a:bodyPr/>
                    <a:lstStyle/>
                    <a:p>
                      <a:r>
                        <a:rPr lang="tr-TR" sz="1600" b="1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PF-114</a:t>
                      </a:r>
                      <a:endParaRPr lang="tr-TR" sz="1600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Faz çalışmalarında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T315I ve diğer dirençli mutasyonlar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Potansiyel etki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tr-TR" sz="1600" cap="none" spc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Preklinik</a:t>
                      </a:r>
                      <a:r>
                        <a:rPr lang="tr-TR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veriler umut verici, klinik çalışmalar devam ediyor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57658"/>
                  </a:ext>
                </a:extLst>
              </a:tr>
              <a:tr h="677284">
                <a:tc>
                  <a:txBody>
                    <a:bodyPr/>
                    <a:lstStyle/>
                    <a:p>
                      <a:r>
                        <a:rPr lang="tr-TR" sz="1600" b="1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Flumatinib</a:t>
                      </a:r>
                      <a:endParaRPr lang="tr-TR" sz="1600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basamakta: 600 mg QD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Yeni tanı KML (2. nesil TKİ'lere alternatif)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Hayır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tr-TR" sz="1600" cap="none" spc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İmatinib'den</a:t>
                      </a:r>
                      <a:r>
                        <a:rPr lang="tr-TR" sz="1600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üstünlük gösterdiği Çin çalışmaları var</a:t>
                      </a:r>
                    </a:p>
                  </a:txBody>
                  <a:tcPr marL="131370" marR="131370" marT="131370" marB="13137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40953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859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İçerik Yer Tutucusu 6" descr="metin, ayı, memeli, çizim içeren bir resim&#10;&#10;Açıklama otomatik olarak oluşturuldu">
            <a:extLst>
              <a:ext uri="{FF2B5EF4-FFF2-40B4-BE49-F238E27FC236}">
                <a16:creationId xmlns:a16="http://schemas.microsoft.com/office/drawing/2014/main" id="{38833DAA-0DA6-DAB8-B369-28E5C2248D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" b="3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32B30AE0-0A9A-6E3B-720F-F34B79296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2417" y="2949413"/>
            <a:ext cx="5796478" cy="390858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TEŞEKKÜRLER</a:t>
            </a:r>
          </a:p>
        </p:txBody>
      </p:sp>
    </p:spTree>
    <p:extLst>
      <p:ext uri="{BB962C8B-B14F-4D97-AF65-F5344CB8AC3E}">
        <p14:creationId xmlns:p14="http://schemas.microsoft.com/office/powerpoint/2010/main" val="398899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134706B-150F-487B-B4FB-34C10219C7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FD23E7-C75D-4AFA-A4D4-BE55581109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raphic 1">
            <a:extLst>
              <a:ext uri="{FF2B5EF4-FFF2-40B4-BE49-F238E27FC236}">
                <a16:creationId xmlns:a16="http://schemas.microsoft.com/office/drawing/2014/main" id="{D6705569-F545-4F47-A260-A9202826EA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bg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5BB82C9-9C26-A41F-B3B4-E1CCD5B00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655" y="1605434"/>
            <a:ext cx="6849701" cy="36471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8800" b="1" kern="120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Yeni</a:t>
            </a:r>
            <a:r>
              <a:rPr lang="tr-TR" sz="88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8800" b="1" kern="120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Nesil</a:t>
            </a:r>
            <a:r>
              <a:rPr lang="en-US" sz="88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8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Tedaviler</a:t>
            </a:r>
            <a:r>
              <a:rPr lang="en-US" sz="8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172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D7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54AB8C0-4D17-D188-A40E-1C0F45F6E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1260764"/>
            <a:ext cx="3948431" cy="3865418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Asciminib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İçerik Yer Tutucusu 4" descr="meti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25C32BA-05CE-8C19-7870-0863E2801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7922" y="961812"/>
            <a:ext cx="6509554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0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CD8E0AB-1CBE-633A-9015-65B026D29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90171"/>
            <a:ext cx="10874829" cy="4986792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BCR-ABL1 proteininin "STAMP" (</a:t>
            </a:r>
            <a:r>
              <a:rPr lang="tr-TR" b="1" i="0" dirty="0" err="1">
                <a:solidFill>
                  <a:srgbClr val="404040"/>
                </a:solidFill>
                <a:effectLst/>
                <a:latin typeface="DeepSeek-CJK-patch"/>
              </a:rPr>
              <a:t>Myristoyl</a:t>
            </a: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 Cebi) bölgesine bağlanarak</a:t>
            </a:r>
            <a: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  <a:t> etki gösterir.</a:t>
            </a:r>
          </a:p>
          <a:p>
            <a:pPr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404040"/>
                </a:solidFill>
                <a:latin typeface="DeepSeek-CJK-patch"/>
              </a:rPr>
              <a:t>A</a:t>
            </a:r>
            <a:r>
              <a:rPr lang="tr-TR" b="1" i="0" dirty="0" err="1">
                <a:solidFill>
                  <a:srgbClr val="404040"/>
                </a:solidFill>
                <a:effectLst/>
                <a:latin typeface="DeepSeek-CJK-patch"/>
              </a:rPr>
              <a:t>llosterik</a:t>
            </a: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 inhibisyon</a:t>
            </a:r>
            <a: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  <a:t> yapar → </a:t>
            </a: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daha spesifik ve daha az yan etki</a:t>
            </a:r>
            <a:r>
              <a:rPr lang="tr-TR" dirty="0">
                <a:solidFill>
                  <a:srgbClr val="404040"/>
                </a:solidFill>
                <a:latin typeface="DeepSeek-CJK-patch"/>
              </a:rPr>
              <a:t>.</a:t>
            </a:r>
          </a:p>
          <a:p>
            <a:pPr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2021’de FDA</a:t>
            </a:r>
            <a: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  <a:t>, </a:t>
            </a: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2022’de EMA</a:t>
            </a:r>
            <a:r>
              <a:rPr lang="tr-TR" b="0" i="0" dirty="0">
                <a:solidFill>
                  <a:srgbClr val="404040"/>
                </a:solidFill>
                <a:effectLst/>
                <a:latin typeface="DeepSeek-CJK-patch"/>
              </a:rPr>
              <a:t> onayı aldı.</a:t>
            </a:r>
          </a:p>
          <a:p>
            <a:pPr algn="l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tr-TR" b="0" i="0" dirty="0">
              <a:solidFill>
                <a:srgbClr val="404040"/>
              </a:solidFill>
              <a:effectLst/>
              <a:latin typeface="DeepSeek-CJK-patch"/>
            </a:endParaRPr>
          </a:p>
          <a:p>
            <a:pPr algn="l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tr-TR" b="0" i="0" dirty="0">
              <a:solidFill>
                <a:srgbClr val="404040"/>
              </a:solidFill>
              <a:effectLst/>
              <a:latin typeface="DeepSeek-CJK-patch"/>
            </a:endParaRP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Endikasyonlar:</a:t>
            </a:r>
            <a:endParaRPr lang="tr-TR" b="0" i="0" dirty="0">
              <a:solidFill>
                <a:srgbClr val="404040"/>
              </a:solidFill>
              <a:effectLst/>
              <a:latin typeface="DeepSeek-CJK-patch"/>
            </a:endParaRPr>
          </a:p>
          <a:p>
            <a:pPr marL="1143000" lvl="2" indent="-22860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r-TR" b="1" i="0" dirty="0" err="1">
                <a:solidFill>
                  <a:srgbClr val="404040"/>
                </a:solidFill>
                <a:effectLst/>
                <a:latin typeface="DeepSeek-CJK-patch"/>
              </a:rPr>
              <a:t>Philadelphia</a:t>
            </a: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 kromozomu pozitif (</a:t>
            </a:r>
            <a:r>
              <a:rPr lang="tr-TR" b="1" i="0" dirty="0" err="1">
                <a:solidFill>
                  <a:srgbClr val="404040"/>
                </a:solidFill>
                <a:effectLst/>
                <a:latin typeface="DeepSeek-CJK-patch"/>
              </a:rPr>
              <a:t>Ph</a:t>
            </a: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+) KML, kronik faz</a:t>
            </a:r>
            <a:endParaRPr lang="tr-TR" b="0" i="0" dirty="0">
              <a:solidFill>
                <a:srgbClr val="404040"/>
              </a:solidFill>
              <a:effectLst/>
              <a:latin typeface="DeepSeek-CJK-patch"/>
            </a:endParaRPr>
          </a:p>
          <a:p>
            <a:pPr marL="1143000" lvl="2" indent="-22860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Önceki en az 2 </a:t>
            </a:r>
            <a:r>
              <a:rPr lang="tr-TR" b="1" i="0" dirty="0" err="1">
                <a:solidFill>
                  <a:srgbClr val="404040"/>
                </a:solidFill>
                <a:effectLst/>
                <a:latin typeface="DeepSeek-CJK-patch"/>
              </a:rPr>
              <a:t>TKI’a</a:t>
            </a: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 dirençli veya </a:t>
            </a:r>
            <a:r>
              <a:rPr lang="tr-TR" b="1" i="0" dirty="0" err="1">
                <a:solidFill>
                  <a:srgbClr val="404040"/>
                </a:solidFill>
                <a:effectLst/>
                <a:latin typeface="DeepSeek-CJK-patch"/>
              </a:rPr>
              <a:t>intoleranslı</a:t>
            </a: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 hastalar</a:t>
            </a:r>
            <a:endParaRPr lang="tr-TR" b="0" i="0" dirty="0">
              <a:solidFill>
                <a:srgbClr val="404040"/>
              </a:solidFill>
              <a:effectLst/>
              <a:latin typeface="DeepSeek-CJK-patch"/>
            </a:endParaRPr>
          </a:p>
          <a:p>
            <a:pPr marL="1143000" lvl="2" indent="-22860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DeepSeek-CJK-patch"/>
              </a:rPr>
              <a:t>T315I mutasyonu olan hastalar</a:t>
            </a:r>
            <a:endParaRPr lang="tr-TR" b="0" i="0" dirty="0">
              <a:solidFill>
                <a:srgbClr val="404040"/>
              </a:solidFill>
              <a:effectLst/>
              <a:latin typeface="DeepSeek-CJK-patch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3879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metin, ekran görüntüsü, yazı tipi, sayı, numara içeren bir resim&#10;&#10;Açıklama otomatik olarak oluşturuldu">
            <a:extLst>
              <a:ext uri="{FF2B5EF4-FFF2-40B4-BE49-F238E27FC236}">
                <a16:creationId xmlns:a16="http://schemas.microsoft.com/office/drawing/2014/main" id="{D8CB576C-1694-C119-0BA0-2C21009405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55" y="1498040"/>
            <a:ext cx="5701939" cy="3861920"/>
          </a:xfrm>
        </p:spPr>
      </p:pic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35A25946-FE29-E77E-EBEF-D6757BCD7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93327" cy="4351338"/>
          </a:xfrm>
        </p:spPr>
        <p:txBody>
          <a:bodyPr>
            <a:norm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Faz 1 –doz eskalasyon çalışması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141 hasta</a:t>
            </a: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Ponatinib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dahil bir çok sıra TKİ dirençli/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intolere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(≽3TKİ  %70), T315I mutasyonu + 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Hastaların %48'inde 12 ay boyunca majör moleküler yanıt elde edilmiş veya bu yanıt korunmuş.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46F139B-FA0E-767F-F2F0-B952CB3895FD}"/>
              </a:ext>
            </a:extLst>
          </p:cNvPr>
          <p:cNvSpPr txBox="1"/>
          <p:nvPr/>
        </p:nvSpPr>
        <p:spPr>
          <a:xfrm>
            <a:off x="118449" y="5561668"/>
            <a:ext cx="61007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Hughes, Timothy P., et al. "Asciminib in </a:t>
            </a:r>
            <a:r>
              <a:rPr lang="tr-TR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tr-TR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myeloid</a:t>
            </a:r>
            <a:r>
              <a:rPr lang="tr-TR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leukemia</a:t>
            </a:r>
            <a:r>
              <a:rPr lang="tr-TR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after</a:t>
            </a:r>
            <a:r>
              <a:rPr lang="tr-TR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ABL </a:t>
            </a:r>
            <a:r>
              <a:rPr lang="tr-TR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kinase</a:t>
            </a:r>
            <a:r>
              <a:rPr lang="tr-TR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inhibitor</a:t>
            </a:r>
            <a:r>
              <a:rPr lang="tr-TR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failure</a:t>
            </a:r>
            <a:r>
              <a:rPr lang="tr-TR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." </a:t>
            </a:r>
            <a:r>
              <a:rPr lang="tr-TR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New </a:t>
            </a:r>
            <a:r>
              <a:rPr lang="tr-TR" sz="1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England</a:t>
            </a:r>
            <a:r>
              <a:rPr lang="tr-TR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sz="1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</a:t>
            </a:r>
            <a:r>
              <a:rPr lang="tr-TR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tr-TR" sz="1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Medicine</a:t>
            </a:r>
            <a:r>
              <a:rPr lang="tr-TR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381.24 (2019): 2315-2326.</a:t>
            </a:r>
            <a:endParaRPr lang="tr-TR" sz="1000" dirty="0"/>
          </a:p>
        </p:txBody>
      </p:sp>
    </p:spTree>
    <p:extLst>
      <p:ext uri="{BB962C8B-B14F-4D97-AF65-F5344CB8AC3E}">
        <p14:creationId xmlns:p14="http://schemas.microsoft.com/office/powerpoint/2010/main" val="376519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4DA2EC3-9B2A-05AB-DC3E-2BE41A0F6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46" y="67005"/>
            <a:ext cx="10515600" cy="1325563"/>
          </a:xfrm>
        </p:spPr>
        <p:txBody>
          <a:bodyPr/>
          <a:lstStyle/>
          <a:p>
            <a:r>
              <a:rPr lang="tr-TR" b="1" dirty="0"/>
              <a:t>     </a:t>
            </a:r>
            <a:r>
              <a:rPr lang="tr-TR" b="1" dirty="0" smtClean="0"/>
              <a:t>  </a:t>
            </a:r>
            <a:r>
              <a:rPr lang="tr-TR" b="1" dirty="0"/>
              <a:t>T315I mut (+) KML</a:t>
            </a:r>
          </a:p>
        </p:txBody>
      </p:sp>
      <p:pic>
        <p:nvPicPr>
          <p:cNvPr id="5" name="İçerik Yer Tutucusu 4" descr="metin, ekran görüntüsü, yazı tipi, tasarım içeren bir resim&#10;&#10;Açıklama otomatik olarak oluşturuldu">
            <a:extLst>
              <a:ext uri="{FF2B5EF4-FFF2-40B4-BE49-F238E27FC236}">
                <a16:creationId xmlns:a16="http://schemas.microsoft.com/office/drawing/2014/main" id="{A4B40AF3-750C-3DA2-4874-566D730BFD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1" y="1711325"/>
            <a:ext cx="4894513" cy="4197289"/>
          </a:xfrm>
        </p:spPr>
      </p:pic>
      <p:pic>
        <p:nvPicPr>
          <p:cNvPr id="13" name="Resim 12" descr="metin, yazı tipi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865F0DD4-0AFE-F374-7107-47F2C1806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46" y="1787001"/>
            <a:ext cx="5504543" cy="434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3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E38991-F5D5-C99B-52ED-A0B199BB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756" y="424996"/>
            <a:ext cx="10410825" cy="1325563"/>
          </a:xfrm>
        </p:spPr>
        <p:txBody>
          <a:bodyPr/>
          <a:lstStyle/>
          <a:p>
            <a:r>
              <a:rPr lang="tr-TR" b="1" dirty="0"/>
              <a:t> </a:t>
            </a:r>
            <a:r>
              <a:rPr lang="tr-TR" b="1" dirty="0" smtClean="0"/>
              <a:t>   </a:t>
            </a:r>
            <a:r>
              <a:rPr lang="tr-TR" b="1" dirty="0"/>
              <a:t>T315I mut (+) KML       </a:t>
            </a:r>
            <a:endParaRPr lang="tr-TR" dirty="0"/>
          </a:p>
        </p:txBody>
      </p:sp>
      <p:pic>
        <p:nvPicPr>
          <p:cNvPr id="4" name="İçerik Yer Tutucusu 7" descr="metin, makbuz, diyagram, paralel içeren bir resim&#10;&#10;Açıklama otomatik olarak oluşturuldu">
            <a:extLst>
              <a:ext uri="{FF2B5EF4-FFF2-40B4-BE49-F238E27FC236}">
                <a16:creationId xmlns:a16="http://schemas.microsoft.com/office/drawing/2014/main" id="{8F7F6A72-49CA-04AE-F3A2-F4EDD7569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51" r="758"/>
          <a:stretch/>
        </p:blipFill>
        <p:spPr>
          <a:xfrm>
            <a:off x="6096000" y="1982787"/>
            <a:ext cx="4900612" cy="3514725"/>
          </a:xfrm>
        </p:spPr>
      </p:pic>
      <p:pic>
        <p:nvPicPr>
          <p:cNvPr id="5" name="İçerik Yer Tutucusu 7" descr="metin, makbuz, diyagram, paralel içeren bir resim&#10;&#10;Açıklama otomatik olarak oluşturuldu">
            <a:extLst>
              <a:ext uri="{FF2B5EF4-FFF2-40B4-BE49-F238E27FC236}">
                <a16:creationId xmlns:a16="http://schemas.microsoft.com/office/drawing/2014/main" id="{6A73B993-010C-BC6A-BCDC-CF0F826A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" b="57718"/>
          <a:stretch/>
        </p:blipFill>
        <p:spPr>
          <a:xfrm>
            <a:off x="466727" y="2062956"/>
            <a:ext cx="5441426" cy="273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0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</TotalTime>
  <Words>800</Words>
  <Application>Microsoft Office PowerPoint</Application>
  <PresentationFormat>Geniş ekran</PresentationFormat>
  <Paragraphs>265</Paragraphs>
  <Slides>39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39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DeepSeek-CJK-patch</vt:lpstr>
      <vt:lpstr>Times New Roman</vt:lpstr>
      <vt:lpstr>Office Teması</vt:lpstr>
      <vt:lpstr>KML’de Yeni Tedaviler Umut Vadediyor mu?</vt:lpstr>
      <vt:lpstr>KML’de DEĞİŞEN TEDAVİ</vt:lpstr>
      <vt:lpstr>KML’de DEĞİŞEN YAŞAM SÜRESİ</vt:lpstr>
      <vt:lpstr>Yeni Nesil Tedaviler </vt:lpstr>
      <vt:lpstr>Asciminib</vt:lpstr>
      <vt:lpstr>PowerPoint Sunusu</vt:lpstr>
      <vt:lpstr>PowerPoint Sunusu</vt:lpstr>
      <vt:lpstr>       T315I mut (+) KML</vt:lpstr>
      <vt:lpstr>    T315I mut (+) KML       </vt:lpstr>
      <vt:lpstr>PowerPoint Sunusu</vt:lpstr>
      <vt:lpstr>ASCEMBL Çalışması </vt:lpstr>
      <vt:lpstr>PowerPoint Sunusu</vt:lpstr>
      <vt:lpstr>   Asciminib, Bosutinib’e göre: </vt:lpstr>
      <vt:lpstr>PowerPoint Sunusu</vt:lpstr>
      <vt:lpstr>Uzun dönem..</vt:lpstr>
      <vt:lpstr>PowerPoint Sunusu</vt:lpstr>
      <vt:lpstr>ASCEMBL Çalışmasının Eksikleri ve Sınırlılıklar </vt:lpstr>
      <vt:lpstr>ASCEMBL çalışması, dirençli KML hastalarında:</vt:lpstr>
      <vt:lpstr>PowerPoint Sunusu</vt:lpstr>
      <vt:lpstr>PowerPoint Sunusu</vt:lpstr>
      <vt:lpstr>İlaç kesilme nedenleri</vt:lpstr>
      <vt:lpstr>PowerPoint Sunusu</vt:lpstr>
      <vt:lpstr>Olverembatinib (HQP1351):   KML Tedavisinde Çin'den Gelen Yeni Nesil TKI</vt:lpstr>
      <vt:lpstr>Olverembatinib (HQP1351) </vt:lpstr>
      <vt:lpstr>PowerPoint Sunusu</vt:lpstr>
      <vt:lpstr>VODOBATINIB (K0706 )</vt:lpstr>
      <vt:lpstr>PowerPoint Sunusu</vt:lpstr>
      <vt:lpstr>PF-114 </vt:lpstr>
      <vt:lpstr>Flumatinib: Çin'de Geliştirilen Yeni Nesil BCR-ABL TKI </vt:lpstr>
      <vt:lpstr>PowerPoint Sunusu</vt:lpstr>
      <vt:lpstr>PowerPoint Sunusu</vt:lpstr>
      <vt:lpstr>PowerPoint Sunusu</vt:lpstr>
      <vt:lpstr>OMACETAXINE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KML’de Yeni Tedaviler Umut Vadediyor mu?</dc:title>
  <dc:creator>Zeynep Tugba Guven</dc:creator>
  <cp:lastModifiedBy>Lenovo</cp:lastModifiedBy>
  <cp:revision>87</cp:revision>
  <dcterms:created xsi:type="dcterms:W3CDTF">2025-04-18T13:16:19Z</dcterms:created>
  <dcterms:modified xsi:type="dcterms:W3CDTF">2025-04-26T10:46:14Z</dcterms:modified>
</cp:coreProperties>
</file>